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67" r:id="rId5"/>
    <p:sldId id="268" r:id="rId6"/>
    <p:sldId id="264" r:id="rId7"/>
    <p:sldId id="265" r:id="rId8"/>
    <p:sldId id="259" r:id="rId9"/>
    <p:sldId id="266" r:id="rId10"/>
    <p:sldId id="260" r:id="rId11"/>
    <p:sldId id="261" r:id="rId12"/>
    <p:sldId id="269" r:id="rId13"/>
    <p:sldId id="262" r:id="rId14"/>
    <p:sldId id="263"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4"/>
    <p:restoredTop sz="73950"/>
  </p:normalViewPr>
  <p:slideViewPr>
    <p:cSldViewPr snapToGrid="0" snapToObjects="1">
      <p:cViewPr>
        <p:scale>
          <a:sx n="138" d="100"/>
          <a:sy n="138" d="100"/>
        </p:scale>
        <p:origin x="144"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zh-TW" altLang="en-US" dirty="0" smtClean="0"/>
              <a:t>為什麼做</a:t>
            </a:r>
            <a:r>
              <a:rPr lang="en-US" altLang="zh-TW" dirty="0" err="1" smtClean="0"/>
              <a:t>EAbased</a:t>
            </a:r>
            <a:r>
              <a:rPr lang="zh-TW" altLang="en-US" dirty="0" smtClean="0"/>
              <a:t>的原因：</a:t>
            </a:r>
            <a:endParaRPr lang="en-US" altLang="zh-TW" dirty="0" smtClean="0"/>
          </a:p>
          <a:p>
            <a:pPr marL="0" lvl="0" indent="0">
              <a:spcBef>
                <a:spcPts val="0"/>
              </a:spcBef>
              <a:buNone/>
            </a:pPr>
            <a:r>
              <a:rPr lang="en-US" altLang="zh-TW" dirty="0" smtClean="0"/>
              <a:t>1.</a:t>
            </a:r>
            <a:r>
              <a:rPr lang="zh-TW" altLang="en-US" dirty="0" smtClean="0"/>
              <a:t>期中在用</a:t>
            </a:r>
            <a:r>
              <a:rPr lang="en-US" altLang="zh-TW" dirty="0" err="1" smtClean="0"/>
              <a:t>knn</a:t>
            </a:r>
            <a:r>
              <a:rPr lang="zh-TW" altLang="en-US" dirty="0" smtClean="0"/>
              <a:t>演算法做分類的時候，遇到一個問題。不知道</a:t>
            </a:r>
            <a:r>
              <a:rPr lang="en-US" altLang="zh-TW" dirty="0" smtClean="0"/>
              <a:t>K</a:t>
            </a:r>
            <a:r>
              <a:rPr lang="zh-TW" altLang="en-US" dirty="0" smtClean="0"/>
              <a:t>到底要設多少效果會比較好</a:t>
            </a:r>
            <a:r>
              <a:rPr lang="zh-TW" altLang="en-US" dirty="0" smtClean="0"/>
              <a:t>。</a:t>
            </a:r>
            <a:r>
              <a:rPr lang="en-US" altLang="zh-TW" dirty="0" smtClean="0"/>
              <a:t>EA</a:t>
            </a:r>
            <a:r>
              <a:rPr lang="zh-TW" altLang="en-US" dirty="0" smtClean="0"/>
              <a:t>算法剛好可以解決這個問題</a:t>
            </a:r>
            <a:endParaRPr lang="en-US" altLang="zh-TW" dirty="0" smtClean="0"/>
          </a:p>
          <a:p>
            <a:pPr marL="0" lvl="0" indent="0">
              <a:spcBef>
                <a:spcPts val="0"/>
              </a:spcBef>
              <a:buNone/>
            </a:pPr>
            <a:r>
              <a:rPr lang="zh-TW" altLang="en-US" dirty="0" smtClean="0"/>
              <a:t>（</a:t>
            </a:r>
            <a:r>
              <a:rPr lang="en-US" altLang="zh-TW" dirty="0" err="1" smtClean="0"/>
              <a:t>Sklearn</a:t>
            </a:r>
            <a:r>
              <a:rPr lang="en-US" altLang="zh-TW" baseline="0" dirty="0" smtClean="0"/>
              <a:t> </a:t>
            </a:r>
            <a:r>
              <a:rPr lang="en-US" altLang="zh-TW" baseline="0" dirty="0" err="1" smtClean="0"/>
              <a:t>knn</a:t>
            </a:r>
            <a:r>
              <a:rPr lang="zh-TW" altLang="en-US" baseline="0" dirty="0" smtClean="0"/>
              <a:t>算法的</a:t>
            </a:r>
            <a:r>
              <a:rPr lang="en-US" altLang="zh-TW" baseline="0" dirty="0" smtClean="0"/>
              <a:t>default </a:t>
            </a:r>
            <a:r>
              <a:rPr lang="zh-TW" altLang="en-US" baseline="0" dirty="0" smtClean="0"/>
              <a:t>是</a:t>
            </a:r>
            <a:r>
              <a:rPr lang="en-US" altLang="zh-TW" sz="1100" b="0" i="0" kern="1200" dirty="0" err="1" smtClean="0">
                <a:solidFill>
                  <a:schemeClr val="tx1"/>
                </a:solidFill>
                <a:effectLst/>
                <a:latin typeface="+mn-lt"/>
                <a:ea typeface="+mn-ea"/>
                <a:cs typeface="+mn-cs"/>
              </a:rPr>
              <a:t>n_neighbors</a:t>
            </a:r>
            <a:r>
              <a:rPr lang="zh-TW" altLang="en-US" sz="1100" b="0" i="0" kern="1200" dirty="0" smtClean="0">
                <a:solidFill>
                  <a:schemeClr val="tx1"/>
                </a:solidFill>
                <a:effectLst/>
                <a:latin typeface="+mn-lt"/>
                <a:ea typeface="+mn-ea"/>
                <a:cs typeface="+mn-cs"/>
              </a:rPr>
              <a:t> </a:t>
            </a:r>
            <a:r>
              <a:rPr lang="en-US" altLang="zh-TW" sz="1100" b="0" i="0" kern="1200" dirty="0" smtClean="0">
                <a:solidFill>
                  <a:schemeClr val="tx1"/>
                </a:solidFill>
                <a:effectLst/>
                <a:latin typeface="+mn-lt"/>
                <a:ea typeface="+mn-ea"/>
                <a:cs typeface="+mn-cs"/>
              </a:rPr>
              <a:t>=</a:t>
            </a:r>
            <a:r>
              <a:rPr lang="zh-TW" altLang="en-US" sz="1100" b="0" i="0" kern="1200" baseline="0" dirty="0" smtClean="0">
                <a:solidFill>
                  <a:schemeClr val="tx1"/>
                </a:solidFill>
                <a:effectLst/>
                <a:latin typeface="+mn-lt"/>
                <a:ea typeface="+mn-ea"/>
                <a:cs typeface="+mn-cs"/>
              </a:rPr>
              <a:t> </a:t>
            </a:r>
            <a:r>
              <a:rPr lang="en-US" altLang="zh-TW" sz="1100" b="0" i="0" kern="1200" baseline="0" dirty="0" smtClean="0">
                <a:solidFill>
                  <a:schemeClr val="tx1"/>
                </a:solidFill>
                <a:effectLst/>
                <a:latin typeface="+mn-lt"/>
                <a:ea typeface="+mn-ea"/>
                <a:cs typeface="+mn-cs"/>
              </a:rPr>
              <a:t>5 </a:t>
            </a:r>
            <a:r>
              <a:rPr lang="zh-TW" altLang="en-US" sz="1100" b="0" i="0" kern="1200" baseline="0" dirty="0" smtClean="0">
                <a:solidFill>
                  <a:schemeClr val="tx1"/>
                </a:solidFill>
                <a:effectLst/>
                <a:latin typeface="+mn-lt"/>
                <a:ea typeface="+mn-ea"/>
                <a:cs typeface="+mn-cs"/>
              </a:rPr>
              <a:t>那設</a:t>
            </a:r>
            <a:r>
              <a:rPr lang="en-US" altLang="zh-TW" sz="1100" b="0" i="0" kern="1200" baseline="0" dirty="0" smtClean="0">
                <a:solidFill>
                  <a:schemeClr val="tx1"/>
                </a:solidFill>
                <a:effectLst/>
                <a:latin typeface="+mn-lt"/>
                <a:ea typeface="+mn-ea"/>
                <a:cs typeface="+mn-cs"/>
              </a:rPr>
              <a:t>3</a:t>
            </a:r>
            <a:r>
              <a:rPr lang="zh-TW" altLang="en-US" sz="1100" b="0" i="0" kern="1200" baseline="0" dirty="0" smtClean="0">
                <a:solidFill>
                  <a:schemeClr val="tx1"/>
                </a:solidFill>
                <a:effectLst/>
                <a:latin typeface="+mn-lt"/>
                <a:ea typeface="+mn-ea"/>
                <a:cs typeface="+mn-cs"/>
              </a:rPr>
              <a:t> 或者設 </a:t>
            </a:r>
            <a:r>
              <a:rPr lang="en-US" altLang="zh-TW" sz="1100" b="0" i="0" kern="1200" baseline="0" dirty="0" smtClean="0">
                <a:solidFill>
                  <a:schemeClr val="tx1"/>
                </a:solidFill>
                <a:effectLst/>
                <a:latin typeface="+mn-lt"/>
                <a:ea typeface="+mn-ea"/>
                <a:cs typeface="+mn-cs"/>
              </a:rPr>
              <a:t>8</a:t>
            </a:r>
            <a:r>
              <a:rPr lang="zh-TW" altLang="en-US" sz="1100" b="0" i="0" kern="1200" baseline="0" dirty="0" smtClean="0">
                <a:solidFill>
                  <a:schemeClr val="tx1"/>
                </a:solidFill>
                <a:effectLst/>
                <a:latin typeface="+mn-lt"/>
                <a:ea typeface="+mn-ea"/>
                <a:cs typeface="+mn-cs"/>
              </a:rPr>
              <a:t>會不會更好呢</a:t>
            </a:r>
            <a:r>
              <a:rPr lang="zh-TW" altLang="en-US" sz="1100" b="0" i="0" kern="1200" baseline="0" dirty="0" smtClean="0">
                <a:solidFill>
                  <a:schemeClr val="tx1"/>
                </a:solidFill>
                <a:effectLst/>
                <a:latin typeface="+mn-lt"/>
                <a:ea typeface="+mn-ea"/>
                <a:cs typeface="+mn-cs"/>
              </a:rPr>
              <a:t>？）</a:t>
            </a:r>
            <a:endParaRPr lang="en-US" altLang="zh-TW" dirty="0" smtClean="0"/>
          </a:p>
          <a:p>
            <a:pPr marL="0" lvl="0" indent="0">
              <a:spcBef>
                <a:spcPts val="0"/>
              </a:spcBef>
              <a:buNone/>
            </a:pPr>
            <a:r>
              <a:rPr lang="en-US" altLang="zh-TW" dirty="0" smtClean="0"/>
              <a:t>2.</a:t>
            </a:r>
            <a:r>
              <a:rPr lang="zh-TW" altLang="en-US" dirty="0" smtClean="0"/>
              <a:t>在做論文的研究的時候，曾經有使用過</a:t>
            </a:r>
            <a:r>
              <a:rPr lang="en-US" altLang="zh-TW" dirty="0" smtClean="0"/>
              <a:t>EA</a:t>
            </a:r>
            <a:r>
              <a:rPr lang="zh-TW" altLang="en-US" dirty="0" smtClean="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zh-CN" altLang="en-US" dirty="0" smtClean="0"/>
              <a:t>前面讲了那么多，可能大家还是不知道</a:t>
            </a:r>
            <a:r>
              <a:rPr lang="en-US" altLang="zh-CN" dirty="0" smtClean="0"/>
              <a:t>EA</a:t>
            </a:r>
            <a:r>
              <a:rPr lang="zh-CN" altLang="en-US" dirty="0" smtClean="0"/>
              <a:t> 或者 </a:t>
            </a:r>
            <a:r>
              <a:rPr lang="en-US" altLang="zh-CN" dirty="0" smtClean="0"/>
              <a:t>GA</a:t>
            </a:r>
            <a:r>
              <a:rPr lang="zh-CN" altLang="en-US" dirty="0" smtClean="0"/>
              <a:t>再运算的时候是怎么找到最好的目标的。</a:t>
            </a:r>
            <a:endParaRPr lang="en-US" altLang="zh-CN" dirty="0" smtClean="0"/>
          </a:p>
          <a:p>
            <a:pPr marL="0" lvl="0" indent="0" rtl="0">
              <a:spcBef>
                <a:spcPts val="0"/>
              </a:spcBef>
              <a:buNone/>
            </a:pPr>
            <a:r>
              <a:rPr lang="zh-CN" altLang="en-US" dirty="0" smtClean="0"/>
              <a:t>那就用一张</a:t>
            </a:r>
            <a:r>
              <a:rPr lang="en-US" altLang="zh-CN" dirty="0" smtClean="0"/>
              <a:t>Gif</a:t>
            </a:r>
            <a:r>
              <a:rPr lang="zh-CN" altLang="en-US" dirty="0" smtClean="0"/>
              <a:t>来模拟 这个过程。</a:t>
            </a:r>
            <a:endParaRPr lang="en-US" altLang="zh-CN" dirty="0" smtClean="0"/>
          </a:p>
          <a:p>
            <a:pPr marL="0" lvl="0" indent="0" rtl="0">
              <a:spcBef>
                <a:spcPts val="0"/>
              </a:spcBef>
              <a:buNone/>
            </a:pPr>
            <a:r>
              <a:rPr lang="zh-CN" altLang="en-US" dirty="0" smtClean="0"/>
              <a:t>假设这次要实作的找</a:t>
            </a:r>
            <a:r>
              <a:rPr lang="en-US" altLang="zh-CN" dirty="0" err="1" smtClean="0"/>
              <a:t>adaboost</a:t>
            </a:r>
            <a:r>
              <a:rPr lang="zh-CN" altLang="en-US" dirty="0" smtClean="0"/>
              <a:t>的参数的目标函数就是后面那条蓝色的曲线（当然真实情况可能不是这样的曲线，甚至可能是离散的，但是过程都是类似的）曲线的最高点假设就是</a:t>
            </a:r>
            <a:r>
              <a:rPr lang="en-US" altLang="zh-CN" dirty="0" err="1" smtClean="0"/>
              <a:t>adaboost</a:t>
            </a:r>
            <a:r>
              <a:rPr lang="zh-CN" altLang="en-US" dirty="0" smtClean="0"/>
              <a:t>参数最好的点。</a:t>
            </a:r>
            <a:endParaRPr lang="en-US" altLang="zh-CN" dirty="0" smtClean="0"/>
          </a:p>
          <a:p>
            <a:pPr marL="0" lvl="0" indent="0" rtl="0">
              <a:spcBef>
                <a:spcPts val="0"/>
              </a:spcBef>
              <a:buNone/>
            </a:pPr>
            <a:r>
              <a:rPr lang="zh-CN" altLang="en-US" dirty="0" smtClean="0"/>
              <a:t>首先初代的起始位置可能再图</a:t>
            </a:r>
            <a:r>
              <a:rPr lang="en-US" altLang="zh-CN" dirty="0" smtClean="0"/>
              <a:t>1</a:t>
            </a:r>
            <a:r>
              <a:rPr lang="zh-CN" altLang="en-US" dirty="0" smtClean="0"/>
              <a:t>的地方。然后通过不断的变异和交叉配对，就会发现有比起始点更好的点，还在起始点的参数就被逐渐淘汰掉，大部队朝更好的点移动。</a:t>
            </a:r>
            <a:endParaRPr lang="en-US" altLang="zh-CN" dirty="0" smtClean="0"/>
          </a:p>
          <a:p>
            <a:pPr marL="0" lvl="0" indent="0" rtl="0">
              <a:spcBef>
                <a:spcPts val="0"/>
              </a:spcBef>
              <a:buNone/>
            </a:pPr>
            <a:r>
              <a:rPr lang="zh-CN" altLang="en-US" dirty="0" smtClean="0"/>
              <a:t>经过数代之后，逐渐收敛再最高点附近，停止迭代。然后我们就找到我们要的参数了。</a:t>
            </a:r>
            <a:endParaRPr lang="en-US"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zh-CN" altLang="en-US" dirty="0" smtClean="0"/>
              <a:t>然后因为时间关系，我刚才也有说了，</a:t>
            </a:r>
            <a:r>
              <a:rPr lang="en-US" altLang="zh-CN" dirty="0" smtClean="0"/>
              <a:t>EA</a:t>
            </a:r>
            <a:r>
              <a:rPr lang="zh-CN" altLang="en-US" dirty="0" smtClean="0"/>
              <a:t>的缺点就是需要较长的时间，所以我提前做好了结果。</a:t>
            </a:r>
            <a:endParaRPr lang="en-US" altLang="zh-CN" dirty="0" smtClean="0"/>
          </a:p>
          <a:p>
            <a:pPr marL="0" lvl="0" indent="0" rtl="0">
              <a:spcBef>
                <a:spcPts val="0"/>
              </a:spcBef>
              <a:buNone/>
            </a:pPr>
            <a:r>
              <a:rPr lang="zh-TW" altLang="en-US" dirty="0" smtClean="0"/>
              <a:t>用了控制變量的方法。</a:t>
            </a:r>
            <a:endParaRPr lang="en-US" altLang="zh-TW" dirty="0" smtClean="0"/>
          </a:p>
          <a:p>
            <a:pPr marL="0" lvl="0" indent="0" rtl="0">
              <a:spcBef>
                <a:spcPts val="0"/>
              </a:spcBef>
              <a:buNone/>
            </a:pPr>
            <a:r>
              <a:rPr lang="en-US" altLang="zh-TW" dirty="0" smtClean="0"/>
              <a:t>Dataset</a:t>
            </a:r>
            <a:r>
              <a:rPr lang="zh-TW" altLang="en-US" dirty="0" smtClean="0"/>
              <a:t>都選用期中專案用的判斷信用卡公司是否該給用戶發卡的那個資料集。</a:t>
            </a:r>
            <a:endParaRPr lang="en-US" altLang="zh-TW" dirty="0" smtClean="0"/>
          </a:p>
          <a:p>
            <a:pPr marL="0" lvl="0" indent="0" rtl="0">
              <a:spcBef>
                <a:spcPts val="0"/>
              </a:spcBef>
              <a:buNone/>
            </a:pPr>
            <a:r>
              <a:rPr lang="zh-TW" altLang="en-US" dirty="0" smtClean="0"/>
              <a:t>左上圖是用期中的</a:t>
            </a:r>
            <a:r>
              <a:rPr lang="en-US" altLang="zh-TW" dirty="0" smtClean="0"/>
              <a:t>KNN</a:t>
            </a:r>
            <a:r>
              <a:rPr lang="zh-TW" altLang="en-US" dirty="0" smtClean="0"/>
              <a:t>的演算法</a:t>
            </a:r>
            <a:r>
              <a:rPr lang="en-US" altLang="zh-TW" baseline="0" dirty="0" smtClean="0"/>
              <a:t> precision</a:t>
            </a:r>
            <a:r>
              <a:rPr lang="zh-TW" altLang="en-US" baseline="0" dirty="0" smtClean="0"/>
              <a:t> 只有</a:t>
            </a:r>
            <a:r>
              <a:rPr lang="en-US" altLang="zh-TW" baseline="0" dirty="0" smtClean="0"/>
              <a:t>0.73</a:t>
            </a:r>
            <a:r>
              <a:rPr lang="zh-TW" altLang="en-US" baseline="0" dirty="0" smtClean="0"/>
              <a:t> ，有</a:t>
            </a:r>
            <a:r>
              <a:rPr lang="en-US" altLang="zh-TW" baseline="0" dirty="0" smtClean="0"/>
              <a:t>725</a:t>
            </a:r>
            <a:r>
              <a:rPr lang="zh-TW" altLang="en-US" baseline="0" dirty="0" smtClean="0"/>
              <a:t>筆資料是預測正確的</a:t>
            </a:r>
            <a:endParaRPr lang="en-US" altLang="zh-TW" baseline="0" dirty="0" smtClean="0"/>
          </a:p>
          <a:p>
            <a:pPr marL="0" lvl="0" indent="0" rtl="0">
              <a:spcBef>
                <a:spcPts val="0"/>
              </a:spcBef>
              <a:buNone/>
            </a:pPr>
            <a:r>
              <a:rPr lang="zh-TW" altLang="en-US" baseline="0" dirty="0" smtClean="0"/>
              <a:t>右下圖是用</a:t>
            </a:r>
            <a:r>
              <a:rPr lang="en-US" altLang="zh-TW" baseline="0" dirty="0" err="1" smtClean="0"/>
              <a:t>AdaBoost</a:t>
            </a:r>
            <a:r>
              <a:rPr lang="zh-TW" altLang="en-US" baseline="0" dirty="0" smtClean="0"/>
              <a:t>的演算法</a:t>
            </a:r>
            <a:r>
              <a:rPr lang="en-US" altLang="zh-TW" baseline="0" dirty="0" smtClean="0"/>
              <a:t> precision </a:t>
            </a:r>
            <a:r>
              <a:rPr lang="zh-TW" altLang="en-US" baseline="0" dirty="0" smtClean="0"/>
              <a:t>有</a:t>
            </a:r>
            <a:r>
              <a:rPr lang="en-US" altLang="zh-TW" baseline="0" dirty="0" smtClean="0"/>
              <a:t>0.74 </a:t>
            </a:r>
            <a:r>
              <a:rPr lang="zh-TW" altLang="en-US" baseline="0" dirty="0" smtClean="0"/>
              <a:t>有</a:t>
            </a:r>
            <a:r>
              <a:rPr lang="en-US" altLang="zh-TW" baseline="0" dirty="0" smtClean="0"/>
              <a:t>737</a:t>
            </a:r>
            <a:r>
              <a:rPr lang="zh-TW" altLang="en-US" baseline="0" dirty="0" smtClean="0"/>
              <a:t>筆資料是預測正確的。</a:t>
            </a:r>
            <a:endParaRPr lang="en-US" altLang="zh-TW" baseline="0" dirty="0" smtClean="0"/>
          </a:p>
          <a:p>
            <a:pPr marL="0" lvl="0" indent="0" rtl="0">
              <a:spcBef>
                <a:spcPts val="0"/>
              </a:spcBef>
              <a:buNone/>
            </a:pPr>
            <a:r>
              <a:rPr lang="zh-TW" altLang="en-US" baseline="0" dirty="0" smtClean="0"/>
              <a:t>大家可能要記住</a:t>
            </a:r>
            <a:r>
              <a:rPr lang="en-US" altLang="zh-TW" baseline="0" dirty="0" smtClean="0"/>
              <a:t>737</a:t>
            </a:r>
            <a:r>
              <a:rPr lang="zh-TW" altLang="en-US" baseline="0" dirty="0" smtClean="0"/>
              <a:t>這個數字，因為我接下來的結果可能並不會好到讓你一眼就發現其中的差異。</a:t>
            </a:r>
            <a:endParaRPr lang="en-US" altLang="zh-CN"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這是用我實作的演算法在期中專案的資料集上的測試結果。</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en-US" altLang="zh-TW" dirty="0" smtClean="0"/>
              <a:t>precision</a:t>
            </a:r>
            <a:r>
              <a:rPr kumimoji="1" lang="zh-TW" altLang="en-US" dirty="0" smtClean="0"/>
              <a:t>跟 </a:t>
            </a:r>
            <a:r>
              <a:rPr kumimoji="1" lang="en-US" altLang="zh-TW" dirty="0" err="1" smtClean="0"/>
              <a:t>adaboost</a:t>
            </a:r>
            <a:r>
              <a:rPr kumimoji="1" lang="zh-TW" altLang="en-US" dirty="0" smtClean="0"/>
              <a:t>一樣 </a:t>
            </a:r>
            <a:r>
              <a:rPr kumimoji="1" lang="zh-TW" altLang="en-US" baseline="0" dirty="0" smtClean="0"/>
              <a:t> 但是在正確率方面  比</a:t>
            </a:r>
            <a:r>
              <a:rPr kumimoji="1" lang="en-US" altLang="zh-TW" baseline="0" dirty="0" err="1" smtClean="0"/>
              <a:t>adaboost</a:t>
            </a:r>
            <a:r>
              <a:rPr kumimoji="1" lang="zh-TW" altLang="en-US" baseline="0" dirty="0" smtClean="0"/>
              <a:t>的 </a:t>
            </a:r>
            <a:r>
              <a:rPr kumimoji="1" lang="en-US" altLang="zh-TW" baseline="0" dirty="0" smtClean="0"/>
              <a:t>737</a:t>
            </a:r>
            <a:r>
              <a:rPr kumimoji="1" lang="zh-TW" altLang="en-US" baseline="0" dirty="0" smtClean="0"/>
              <a:t>更多對了</a:t>
            </a:r>
            <a:r>
              <a:rPr kumimoji="1" lang="en-US" altLang="zh-TW" baseline="0" dirty="0" smtClean="0"/>
              <a:t>3</a:t>
            </a:r>
            <a:r>
              <a:rPr kumimoji="1" lang="zh-TW" altLang="en-US" baseline="0" dirty="0" smtClean="0"/>
              <a:t>個呢～。</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baseline="0" dirty="0" smtClean="0"/>
              <a:t>那我大概分析了一下其中的原因：</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baseline="0" dirty="0" smtClean="0"/>
              <a:t>首先因為</a:t>
            </a:r>
            <a:r>
              <a:rPr kumimoji="1" lang="en-US" altLang="zh-TW" baseline="0" dirty="0" err="1" smtClean="0"/>
              <a:t>adaboost</a:t>
            </a:r>
            <a:r>
              <a:rPr kumimoji="1" lang="zh-TW" altLang="en-US" baseline="0" dirty="0" smtClean="0"/>
              <a:t>本身就是一個整體學習的方式，他本身在分類方面就有很強的表現，而他所需要調整的參數例如</a:t>
            </a:r>
            <a:r>
              <a:rPr kumimoji="1" lang="en-US" altLang="zh-TW" baseline="0" dirty="0" err="1" smtClean="0"/>
              <a:t>lr</a:t>
            </a:r>
            <a:r>
              <a:rPr kumimoji="1" lang="zh-TW" altLang="en-US" baseline="0" dirty="0" smtClean="0"/>
              <a:t>和迭代次數，並不會像</a:t>
            </a:r>
            <a:r>
              <a:rPr kumimoji="1" lang="en-US" altLang="zh-TW" baseline="0" dirty="0" err="1" smtClean="0"/>
              <a:t>Kmeans</a:t>
            </a:r>
            <a:r>
              <a:rPr kumimoji="1" lang="zh-TW" altLang="en-US" baseline="0" dirty="0" smtClean="0"/>
              <a:t>或者</a:t>
            </a:r>
            <a:r>
              <a:rPr kumimoji="1" lang="en-US" altLang="zh-TW" baseline="0" dirty="0" smtClean="0"/>
              <a:t>KNN</a:t>
            </a:r>
            <a:r>
              <a:rPr kumimoji="1" lang="zh-TW" altLang="en-US" baseline="0" dirty="0" smtClean="0"/>
              <a:t>中</a:t>
            </a:r>
            <a:r>
              <a:rPr kumimoji="1" lang="en-US" altLang="zh-TW" baseline="0" dirty="0" smtClean="0"/>
              <a:t>K</a:t>
            </a:r>
            <a:r>
              <a:rPr kumimoji="1" lang="zh-TW" altLang="en-US" baseline="0" dirty="0" smtClean="0"/>
              <a:t>的值對算法的影響來得那麼大，所以使用</a:t>
            </a:r>
            <a:r>
              <a:rPr kumimoji="1" lang="en-US" altLang="zh-TW" baseline="0" dirty="0" smtClean="0"/>
              <a:t>EA</a:t>
            </a:r>
            <a:r>
              <a:rPr kumimoji="1" lang="zh-TW" altLang="en-US" baseline="0" dirty="0" smtClean="0"/>
              <a:t>去對</a:t>
            </a:r>
            <a:r>
              <a:rPr kumimoji="1" lang="en-US" altLang="zh-TW" baseline="0" dirty="0" err="1" smtClean="0"/>
              <a:t>adaboost</a:t>
            </a:r>
            <a:r>
              <a:rPr kumimoji="1" lang="zh-TW" altLang="en-US" baseline="0" dirty="0" smtClean="0"/>
              <a:t>的參數做調整效果就沒有這麼明顯。</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baseline="0" dirty="0" smtClean="0"/>
              <a:t>但是可以肯定的是，</a:t>
            </a:r>
            <a:r>
              <a:rPr kumimoji="1" lang="en-US" altLang="zh-TW" dirty="0" err="1" smtClean="0"/>
              <a:t>EABaseAdaBoost</a:t>
            </a:r>
            <a:r>
              <a:rPr kumimoji="1" lang="zh-TW" altLang="en-US" dirty="0" smtClean="0"/>
              <a:t>的結果一定是大於等於</a:t>
            </a:r>
            <a:r>
              <a:rPr kumimoji="1" lang="en-US" altLang="zh-TW" dirty="0" err="1" smtClean="0"/>
              <a:t>Adaboost</a:t>
            </a:r>
            <a:r>
              <a:rPr kumimoji="1" lang="zh-TW" altLang="en-US" dirty="0" smtClean="0"/>
              <a:t>的，因為我設定的初始點就是</a:t>
            </a:r>
            <a:r>
              <a:rPr kumimoji="1" lang="en-US" altLang="zh-TW" dirty="0" err="1" smtClean="0"/>
              <a:t>Adaboost</a:t>
            </a:r>
            <a:r>
              <a:rPr kumimoji="1" lang="zh-TW" altLang="en-US" dirty="0" smtClean="0"/>
              <a:t>的預設值，所以就算沒有找到更好的參數，通過</a:t>
            </a:r>
            <a:r>
              <a:rPr kumimoji="1" lang="en-US" altLang="zh-TW" dirty="0" err="1" smtClean="0"/>
              <a:t>EABaseAdaBoost</a:t>
            </a:r>
            <a:r>
              <a:rPr kumimoji="1" lang="zh-TW" altLang="en-US" dirty="0" smtClean="0"/>
              <a:t>去計算的參數也至少會和</a:t>
            </a:r>
            <a:r>
              <a:rPr kumimoji="1" lang="en-US" altLang="zh-TW" dirty="0" err="1" smtClean="0"/>
              <a:t>Adaboost</a:t>
            </a:r>
            <a:r>
              <a:rPr kumimoji="1" lang="zh-TW" altLang="en-US" dirty="0" smtClean="0"/>
              <a:t>的預測參數一樣。</a:t>
            </a:r>
            <a:endParaRPr kumimoji="1" lang="en-US" altLang="zh-TW" dirty="0" smtClean="0"/>
          </a:p>
        </p:txBody>
      </p:sp>
    </p:spTree>
    <p:extLst>
      <p:ext uri="{BB962C8B-B14F-4D97-AF65-F5344CB8AC3E}">
        <p14:creationId xmlns:p14="http://schemas.microsoft.com/office/powerpoint/2010/main" val="60653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zh-TW" altLang="en-US" dirty="0" smtClean="0"/>
              <a:t>本課程讓我加深了對演化算法和</a:t>
            </a:r>
            <a:r>
              <a:rPr lang="en-US" altLang="zh-TW" dirty="0" err="1" smtClean="0"/>
              <a:t>Adaboost</a:t>
            </a:r>
            <a:r>
              <a:rPr lang="zh-TW" altLang="en-US" dirty="0" smtClean="0"/>
              <a:t>算法的了解。</a:t>
            </a:r>
            <a:endParaRPr lang="en-US" altLang="zh-TW" dirty="0" smtClean="0"/>
          </a:p>
          <a:p>
            <a:pPr marL="0" lvl="0" indent="0">
              <a:spcBef>
                <a:spcPts val="0"/>
              </a:spcBef>
              <a:buNone/>
            </a:pPr>
            <a:r>
              <a:rPr lang="zh-TW" altLang="en-US" dirty="0" smtClean="0"/>
              <a:t>然後助教教的</a:t>
            </a:r>
            <a:r>
              <a:rPr lang="en-US" altLang="zh-TW" dirty="0" smtClean="0"/>
              <a:t>Unit Test</a:t>
            </a:r>
            <a:r>
              <a:rPr lang="zh-TW" altLang="en-US" dirty="0" smtClean="0"/>
              <a:t>也系統開發的過程中很實用，這是過去所不知道的。</a:t>
            </a:r>
            <a:endParaRPr lang="en-US" altLang="zh-TW" dirty="0" smtClean="0"/>
          </a:p>
          <a:p>
            <a:pPr marL="0" lvl="0" indent="0">
              <a:spcBef>
                <a:spcPts val="0"/>
              </a:spcBef>
              <a:buNone/>
            </a:pPr>
            <a:endParaRPr lang="en-US" dirty="0" smtClean="0"/>
          </a:p>
          <a:p>
            <a:pPr marL="0" lvl="0" indent="0">
              <a:spcBef>
                <a:spcPts val="0"/>
              </a:spcBef>
              <a:buNone/>
            </a:pPr>
            <a:r>
              <a:rPr lang="zh-TW" altLang="en-US" dirty="0" smtClean="0"/>
              <a:t>未來展望的部分</a:t>
            </a:r>
            <a:endParaRPr lang="en-US" dirty="0" smtClean="0"/>
          </a:p>
          <a:p>
            <a:pPr marL="0" lvl="0" indent="0">
              <a:spcBef>
                <a:spcPts val="0"/>
              </a:spcBef>
              <a:buNone/>
            </a:pPr>
            <a:r>
              <a:rPr lang="zh-TW" altLang="en-US" dirty="0" smtClean="0"/>
              <a:t>這次實作的</a:t>
            </a:r>
            <a:r>
              <a:rPr lang="en-US" altLang="zh-TW" dirty="0" err="1" smtClean="0"/>
              <a:t>EABasedAdaboost</a:t>
            </a:r>
            <a:r>
              <a:rPr lang="zh-TW" altLang="en-US" dirty="0" smtClean="0"/>
              <a:t>算法只是個雛型，因為也只對</a:t>
            </a:r>
            <a:r>
              <a:rPr lang="en-US" altLang="zh-TW" dirty="0" err="1" smtClean="0"/>
              <a:t>Adaboost</a:t>
            </a:r>
            <a:r>
              <a:rPr lang="zh-TW" altLang="en-US" dirty="0" smtClean="0"/>
              <a:t>中的兩個參數進行計算。未來可能可以考慮更多的參數。</a:t>
            </a:r>
            <a:endParaRPr lang="en-US" altLang="zh-TW" dirty="0" smtClean="0"/>
          </a:p>
          <a:p>
            <a:pPr marL="0" lvl="0" indent="0">
              <a:spcBef>
                <a:spcPts val="0"/>
              </a:spcBef>
              <a:buNone/>
            </a:pPr>
            <a:r>
              <a:rPr lang="zh-TW" altLang="en-US" dirty="0" smtClean="0"/>
              <a:t>其實還可以把這個概念用在其他算法上 特別是一些比較基礎的算法，例如</a:t>
            </a:r>
            <a:r>
              <a:rPr lang="en-US" altLang="zh-TW" dirty="0" smtClean="0"/>
              <a:t>KNN</a:t>
            </a:r>
            <a:r>
              <a:rPr lang="zh-TW" altLang="en-US" dirty="0" smtClean="0"/>
              <a:t> </a:t>
            </a:r>
            <a:r>
              <a:rPr lang="en-US" altLang="zh-TW" dirty="0" err="1" smtClean="0"/>
              <a:t>Kmeans</a:t>
            </a:r>
            <a:r>
              <a:rPr lang="zh-TW" altLang="en-US" dirty="0" smtClean="0"/>
              <a:t>這類</a:t>
            </a:r>
            <a:r>
              <a:rPr lang="zh-TW" altLang="en-US" baseline="0" dirty="0" smtClean="0"/>
              <a:t>上 效果可能會比較明顯。</a:t>
            </a:r>
            <a:endParaRPr lang="en-US" altLang="zh-TW" baseline="0" dirty="0" smtClean="0"/>
          </a:p>
          <a:p>
            <a:pPr marL="0" lvl="0" indent="0">
              <a:spcBef>
                <a:spcPts val="0"/>
              </a:spcBef>
              <a:buNone/>
            </a:pPr>
            <a:r>
              <a:rPr lang="zh-TW" altLang="en-US" baseline="0" dirty="0" smtClean="0"/>
              <a:t>也可以用</a:t>
            </a:r>
            <a:r>
              <a:rPr lang="en-US" altLang="zh-TW" baseline="0" dirty="0" smtClean="0"/>
              <a:t>EA</a:t>
            </a:r>
            <a:r>
              <a:rPr lang="zh-TW" altLang="en-US" baseline="0" dirty="0" smtClean="0"/>
              <a:t>的概念用在特徵選取上面。</a:t>
            </a:r>
            <a:endParaRPr lang="en-US" altLang="zh-TW" baseline="0" dirty="0" smtClean="0"/>
          </a:p>
          <a:p>
            <a:pPr marL="0" lvl="0" indent="0">
              <a:spcBef>
                <a:spcPts val="0"/>
              </a:spcBef>
              <a:buNone/>
            </a:pPr>
            <a:r>
              <a:rPr lang="zh-TW" altLang="en-US" baseline="0" dirty="0" smtClean="0"/>
              <a:t>在效能方面。這次效能的部分沒有做特別的處理，所以速度會比大家直接用</a:t>
            </a:r>
            <a:r>
              <a:rPr lang="en-US" altLang="zh-TW" baseline="0" dirty="0" err="1" smtClean="0"/>
              <a:t>sklearn</a:t>
            </a:r>
            <a:r>
              <a:rPr lang="zh-TW" altLang="en-US" baseline="0" dirty="0" smtClean="0"/>
              <a:t>慢很多。未來可能可以用平行計算的方式來加速</a:t>
            </a:r>
            <a:r>
              <a:rPr lang="en-US" altLang="zh-TW" baseline="0" dirty="0" smtClean="0"/>
              <a:t>EA</a:t>
            </a:r>
            <a:r>
              <a:rPr lang="zh-TW" altLang="en-US" baseline="0" dirty="0" smtClean="0"/>
              <a:t>的效能。</a:t>
            </a:r>
            <a:endParaRPr lang="en-US" altLang="zh-TW" baseline="0" dirty="0" smtClean="0"/>
          </a:p>
          <a:p>
            <a:pPr marL="0" lvl="0" indent="0">
              <a:spcBef>
                <a:spcPts val="0"/>
              </a:spcBef>
              <a:buNone/>
            </a:pPr>
            <a:r>
              <a:rPr lang="zh-TW" altLang="en-US" baseline="0" dirty="0" smtClean="0"/>
              <a:t>因為在子代計算適性函數的過程中，互相是沒有影響的。 也可以通過一些紀錄的方式</a:t>
            </a:r>
            <a:r>
              <a:rPr lang="zh-TW" altLang="en-US" baseline="0" smtClean="0"/>
              <a:t>，避免重複計算相同的基因。</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基因演算法主要用于解决最佳化问题。那也就是为什么期末专案要用演化演算法的原因，我们想要找到最好的参数。</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基因演算法就是将生物中的 进化理论，适者生存的概念用在算法中。</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举个例子 在自然界中脖子长的长颈鹿比脖子短的长颈鹿能吃到更高的树的叶子，竞争就越下越不容易淘汰，反之脖子短的长颈鹿因为竞争激烈容易被淘汰，所以在种群中，脖子长</a:t>
            </a:r>
            <a:r>
              <a:rPr kumimoji="1" lang="zh-TW" altLang="en-US" dirty="0" smtClean="0"/>
              <a:t>的長</a:t>
            </a:r>
            <a:r>
              <a:rPr kumimoji="1" lang="zh-CN" altLang="en-US" dirty="0" smtClean="0"/>
              <a:t>颈鹿的基因就容易被保留下来。</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那我們知道染色體是可以用來表達身體器官的一些信息，例如長頸鹿脖子長的基因可能就存在長頸鹿的某段染色體中，</a:t>
            </a:r>
            <a:r>
              <a:rPr kumimoji="1" lang="zh-CN" altLang="en-US" dirty="0" smtClean="0"/>
              <a:t>我们人</a:t>
            </a:r>
            <a:r>
              <a:rPr kumimoji="1" lang="zh-TW" altLang="en-US" dirty="0" smtClean="0"/>
              <a:t>也是一樣，例如這段染色體可以表達手、那段染色體可以表達腳。</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那基因演算法就是用电脑中的</a:t>
            </a:r>
            <a:r>
              <a:rPr kumimoji="1" lang="en-US" altLang="zh-CN" dirty="0" smtClean="0"/>
              <a:t>01</a:t>
            </a:r>
            <a:r>
              <a:rPr kumimoji="1" lang="zh-CN" altLang="en-US" dirty="0" smtClean="0"/>
              <a:t>去表达基因，然后通过模仿生物</a:t>
            </a:r>
            <a:r>
              <a:rPr kumimoji="1" lang="zh-TW" altLang="en-US" dirty="0" smtClean="0"/>
              <a:t>的染色體配對</a:t>
            </a:r>
            <a:r>
              <a:rPr kumimoji="1" lang="zh-CN" altLang="en-US" dirty="0" smtClean="0"/>
              <a:t>和变异</a:t>
            </a:r>
            <a:r>
              <a:rPr kumimoji="1" lang="zh-TW" altLang="en-US" dirty="0" smtClean="0"/>
              <a:t>的過程，</a:t>
            </a:r>
            <a:r>
              <a:rPr kumimoji="1" lang="zh-CN" altLang="en-US" dirty="0" smtClean="0"/>
              <a:t>从而改变基因，让基因往好的方向发展。</a:t>
            </a:r>
            <a:endParaRPr kumimoji="1" lang="en-US" altLang="zh-CN"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右圖就基因演算法模仿生物交叉配對、基因突變的過程。首先</a:t>
            </a:r>
            <a:r>
              <a:rPr kumimoji="1" lang="zh-CN" altLang="en-US" dirty="0" smtClean="0"/>
              <a:t>从前一代父母的染色体之中各抽出一段组合成新的染色体</a:t>
            </a:r>
            <a:r>
              <a:rPr kumimoji="1" lang="zh-CN" altLang="en-US" baseline="0" dirty="0" smtClean="0"/>
              <a:t>来产生新的子代，然后子代中的每个基因都有突变的可能，目的也是为了产生不一样的基因从而进化出不同的能力来。</a:t>
            </a:r>
            <a:endParaRPr kumimoji="1" lang="en-US" altLang="zh-CN"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1" lang="en-US" altLang="zh-CN" dirty="0" smtClean="0"/>
          </a:p>
        </p:txBody>
      </p:sp>
    </p:spTree>
    <p:extLst>
      <p:ext uri="{BB962C8B-B14F-4D97-AF65-F5344CB8AC3E}">
        <p14:creationId xmlns:p14="http://schemas.microsoft.com/office/powerpoint/2010/main" val="55912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我們剛才提到 基因演算法的目的是解決最佳化的問題。那現在也有很多解決最佳化問題的方法，最常用的例如</a:t>
            </a:r>
            <a:r>
              <a:rPr kumimoji="1" lang="en-US" altLang="zh-TW" dirty="0" smtClean="0"/>
              <a:t>gradient</a:t>
            </a:r>
            <a:r>
              <a:rPr kumimoji="1" lang="en-US" altLang="zh-TW" baseline="0" dirty="0" smtClean="0"/>
              <a:t> descent</a:t>
            </a:r>
            <a:r>
              <a:rPr kumimoji="1" lang="zh-TW" altLang="en-US" baseline="0" dirty="0" smtClean="0"/>
              <a:t>。</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en-US" altLang="zh-TW" dirty="0" smtClean="0"/>
              <a:t>gradient</a:t>
            </a:r>
            <a:r>
              <a:rPr kumimoji="1" lang="en-US" altLang="zh-TW" baseline="0" dirty="0" smtClean="0"/>
              <a:t> descent</a:t>
            </a:r>
            <a:r>
              <a:rPr kumimoji="1" lang="zh-TW" altLang="en-US" baseline="0" dirty="0" smtClean="0"/>
              <a:t>是通過求函數的切線（斜率）方向來找尋最佳解，所以他的目標函數需要是可以微分的函數，不然無法求切線。</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但是並不是所有的函數都可以微分，所以有些目標函數</a:t>
            </a:r>
            <a:r>
              <a:rPr kumimoji="1" lang="en-US" altLang="zh-TW" dirty="0" smtClean="0"/>
              <a:t>gradient</a:t>
            </a:r>
            <a:r>
              <a:rPr kumimoji="1" lang="en-US" altLang="zh-TW" baseline="0" dirty="0" smtClean="0"/>
              <a:t> descent</a:t>
            </a:r>
            <a:r>
              <a:rPr kumimoji="1" lang="zh-TW" altLang="en-US" baseline="0" dirty="0" smtClean="0"/>
              <a:t>是不能用的。</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baseline="0" dirty="0" smtClean="0"/>
              <a:t>那</a:t>
            </a:r>
            <a:r>
              <a:rPr kumimoji="1" lang="zh-TW" altLang="en-US" dirty="0" smtClean="0"/>
              <a:t>基因演算法的第一個優勢就是他</a:t>
            </a:r>
            <a:r>
              <a:rPr kumimoji="1" lang="zh-TW" altLang="en-US" dirty="0" smtClean="0">
                <a:latin typeface="Yuppy TC" charset="-120"/>
                <a:ea typeface="Yuppy TC" charset="-120"/>
                <a:cs typeface="Yuppy TC" charset="-120"/>
              </a:rPr>
              <a:t>不需要對目標函數進行微分</a:t>
            </a:r>
            <a:r>
              <a:rPr kumimoji="1" lang="zh-TW" altLang="en-US" dirty="0" smtClean="0"/>
              <a:t>。</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第二點就是</a:t>
            </a:r>
            <a:r>
              <a:rPr kumimoji="1" lang="zh-TW" altLang="en-US" dirty="0" smtClean="0"/>
              <a:t>在解決</a:t>
            </a:r>
            <a:r>
              <a:rPr kumimoji="1" lang="en-US" altLang="zh-TW" dirty="0" smtClean="0"/>
              <a:t>NP</a:t>
            </a:r>
            <a:r>
              <a:rPr kumimoji="1" lang="zh-TW" altLang="en-US" dirty="0" smtClean="0"/>
              <a:t>問題的時候，可以大幅縮短時間，</a:t>
            </a:r>
            <a:r>
              <a:rPr kumimoji="1" lang="en-US" altLang="zh-TW" dirty="0" smtClean="0"/>
              <a:t>NP</a:t>
            </a:r>
            <a:r>
              <a:rPr kumimoji="1" lang="zh-TW" altLang="en-US" dirty="0" smtClean="0"/>
              <a:t>問題就是在有限的時間內無法將所有可行解都計算完的問題。</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你可以理解成是基因演算法就是一個有理論依據的窮舉法，讓窮舉法不用完全窮舉。</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缺點也很明顯，因為是窮舉嘛，所以肯定需要更多的時間去計算。</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在實作方面主要要注意幾個點</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en-US" altLang="zh-TW" dirty="0" smtClean="0"/>
              <a:t>1</a:t>
            </a:r>
            <a:r>
              <a:rPr kumimoji="1" lang="zh-TW" altLang="en-US" dirty="0" smtClean="0"/>
              <a:t>如何把實際的要表達的基因編譯成可以用於交叉配對和編譯的二進制編碼</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en-US" altLang="zh-TW" dirty="0" smtClean="0"/>
              <a:t>2</a:t>
            </a:r>
            <a:r>
              <a:rPr kumimoji="1" lang="zh-TW" altLang="en-US" dirty="0" smtClean="0"/>
              <a:t>如何把實際要解決的問題用函數表示出來，並且讓染色體可以根據這個目標往好的方向發展。</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1" lang="zh-TW" altLang="en-US" dirty="0"/>
          </a:p>
        </p:txBody>
      </p:sp>
    </p:spTree>
    <p:extLst>
      <p:ext uri="{BB962C8B-B14F-4D97-AF65-F5344CB8AC3E}">
        <p14:creationId xmlns:p14="http://schemas.microsoft.com/office/powerpoint/2010/main" val="163481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進化策略和基因算法的相同點是，都是用著適者生存，不適者淘汰這一套進化理論不斷進化著。所以進化策略也會有染色體、基因、遺傳、交叉配對、突變等概念。</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進化策略與基因算法的不同在於</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en-US" altLang="zh-TW" dirty="0" smtClean="0"/>
              <a:t>1.</a:t>
            </a:r>
            <a:r>
              <a:rPr kumimoji="1" lang="zh-TW" altLang="en-US" dirty="0" smtClean="0"/>
              <a:t>染色體不再是用</a:t>
            </a:r>
            <a:r>
              <a:rPr kumimoji="1" lang="en-US" altLang="zh-TW" dirty="0" smtClean="0"/>
              <a:t>01</a:t>
            </a:r>
            <a:r>
              <a:rPr kumimoji="1" lang="zh-TW" altLang="en-US" dirty="0" smtClean="0"/>
              <a:t>這種二進位表示，而是用實數來表示，這樣就拋開了二進制的轉化問題，可以解決更多生活中由實數組成的問題。</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在產生新的子代的時候，也跟基因演算法一樣會用到交叉配對，一部分來自父親、一部分來自母親。但是在基因突變時就沒辦法像基因演算法一樣</a:t>
            </a:r>
            <a:r>
              <a:rPr kumimoji="1" lang="en-US" altLang="zh-TW" dirty="0" smtClean="0"/>
              <a:t>0</a:t>
            </a:r>
            <a:r>
              <a:rPr kumimoji="1" lang="zh-TW" altLang="en-US" dirty="0" smtClean="0"/>
              <a:t>邊</a:t>
            </a:r>
            <a:r>
              <a:rPr kumimoji="1" lang="en-US" altLang="zh-TW" dirty="0" smtClean="0"/>
              <a:t>1</a:t>
            </a:r>
            <a:r>
              <a:rPr kumimoji="1" lang="zh-TW" altLang="en-US" baseline="0" dirty="0" smtClean="0"/>
              <a:t> </a:t>
            </a:r>
            <a:r>
              <a:rPr kumimoji="1" lang="en-US" altLang="zh-TW" baseline="0" dirty="0" smtClean="0"/>
              <a:t>1</a:t>
            </a:r>
            <a:r>
              <a:rPr kumimoji="1" lang="zh-TW" altLang="en-US" baseline="0" dirty="0" smtClean="0"/>
              <a:t>邊</a:t>
            </a:r>
            <a:r>
              <a:rPr kumimoji="1" lang="en-US" altLang="zh-TW" baseline="0" dirty="0" smtClean="0"/>
              <a:t>0.</a:t>
            </a:r>
            <a:endParaRPr kumimoji="1" lang="en-US" altLang="zh-TW" baseline="0" dirty="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baseline="0" dirty="0" smtClean="0"/>
              <a:t>所以進化策略就引進了新的變異機制。叫做變異強度。</a:t>
            </a:r>
            <a:endParaRPr kumimoji="1" lang="en-US" altLang="zh-TW" baseline="0"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sz="1100" b="0" i="0" kern="1200" baseline="0" dirty="0" smtClean="0">
                <a:solidFill>
                  <a:schemeClr val="tx1"/>
                </a:solidFill>
                <a:effectLst/>
                <a:latin typeface="+mn-lt"/>
                <a:ea typeface="+mn-ea"/>
                <a:cs typeface="+mn-cs"/>
              </a:rPr>
              <a:t>舉個例子</a:t>
            </a:r>
            <a:r>
              <a:rPr lang="zh-TW" altLang="en-US" sz="1100" b="0" i="0" kern="1200" dirty="0" smtClean="0">
                <a:solidFill>
                  <a:schemeClr val="tx1"/>
                </a:solidFill>
                <a:effectLst/>
                <a:latin typeface="+mn-lt"/>
                <a:ea typeface="+mn-ea"/>
                <a:cs typeface="+mn-cs"/>
              </a:rPr>
              <a:t>将爸妈遗传下来的值看做是常態分布（高斯分佈）的平均值</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再在这个平均值上附加一个标准差</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就能用常態部分产生一个相近的数了</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比如在这个</a:t>
            </a:r>
            <a:r>
              <a:rPr lang="en-US" altLang="zh-TW" sz="1100" b="0" i="0" kern="1200" dirty="0" smtClean="0">
                <a:solidFill>
                  <a:schemeClr val="tx1"/>
                </a:solidFill>
                <a:effectLst/>
                <a:latin typeface="+mn-lt"/>
                <a:ea typeface="+mn-ea"/>
                <a:cs typeface="+mn-cs"/>
              </a:rPr>
              <a:t>8.8</a:t>
            </a:r>
            <a:r>
              <a:rPr lang="zh-TW" altLang="en-US" sz="1100" b="0" i="0" kern="1200" dirty="0" smtClean="0">
                <a:solidFill>
                  <a:schemeClr val="tx1"/>
                </a:solidFill>
                <a:effectLst/>
                <a:latin typeface="+mn-lt"/>
                <a:ea typeface="+mn-ea"/>
                <a:cs typeface="+mn-cs"/>
              </a:rPr>
              <a:t>位置上的变异强度为</a:t>
            </a:r>
            <a:r>
              <a:rPr lang="en-US" altLang="zh-TW" sz="1100" b="0" i="0" kern="1200" dirty="0" smtClean="0">
                <a:solidFill>
                  <a:schemeClr val="tx1"/>
                </a:solidFill>
                <a:effectLst/>
                <a:latin typeface="+mn-lt"/>
                <a:ea typeface="+mn-ea"/>
                <a:cs typeface="+mn-cs"/>
              </a:rPr>
              <a:t>1, </a:t>
            </a:r>
            <a:r>
              <a:rPr lang="zh-TW" altLang="en-US" sz="1100" b="0" i="0" kern="1200" dirty="0" smtClean="0">
                <a:solidFill>
                  <a:schemeClr val="tx1"/>
                </a:solidFill>
                <a:effectLst/>
                <a:latin typeface="+mn-lt"/>
                <a:ea typeface="+mn-ea"/>
                <a:cs typeface="+mn-cs"/>
              </a:rPr>
              <a:t>我们就按照</a:t>
            </a:r>
            <a:r>
              <a:rPr lang="en-US" altLang="zh-TW" sz="1100" b="0" i="0" kern="1200" dirty="0" smtClean="0">
                <a:solidFill>
                  <a:schemeClr val="tx1"/>
                </a:solidFill>
                <a:effectLst/>
                <a:latin typeface="+mn-lt"/>
                <a:ea typeface="+mn-ea"/>
                <a:cs typeface="+mn-cs"/>
              </a:rPr>
              <a:t>1</a:t>
            </a:r>
            <a:r>
              <a:rPr lang="zh-TW" altLang="en-US" sz="1100" b="0" i="0" kern="1200" dirty="0" smtClean="0">
                <a:solidFill>
                  <a:schemeClr val="tx1"/>
                </a:solidFill>
                <a:effectLst/>
                <a:latin typeface="+mn-lt"/>
                <a:ea typeface="+mn-ea"/>
                <a:cs typeface="+mn-cs"/>
              </a:rPr>
              <a:t>的标准差和</a:t>
            </a:r>
            <a:r>
              <a:rPr lang="en-US" altLang="zh-TW" sz="1100" b="0" i="0" kern="1200" dirty="0" smtClean="0">
                <a:solidFill>
                  <a:schemeClr val="tx1"/>
                </a:solidFill>
                <a:effectLst/>
                <a:latin typeface="+mn-lt"/>
                <a:ea typeface="+mn-ea"/>
                <a:cs typeface="+mn-cs"/>
              </a:rPr>
              <a:t>8.8</a:t>
            </a:r>
            <a:r>
              <a:rPr lang="zh-TW" altLang="en-US" sz="1100" b="0" i="0" kern="1200" dirty="0" smtClean="0">
                <a:solidFill>
                  <a:schemeClr val="tx1"/>
                </a:solidFill>
                <a:effectLst/>
                <a:latin typeface="+mn-lt"/>
                <a:ea typeface="+mn-ea"/>
                <a:cs typeface="+mn-cs"/>
              </a:rPr>
              <a:t>的均值产生一个离</a:t>
            </a:r>
            <a:r>
              <a:rPr lang="en-US" altLang="zh-TW" sz="1100" b="0" i="0" kern="1200" dirty="0" smtClean="0">
                <a:solidFill>
                  <a:schemeClr val="tx1"/>
                </a:solidFill>
                <a:effectLst/>
                <a:latin typeface="+mn-lt"/>
                <a:ea typeface="+mn-ea"/>
                <a:cs typeface="+mn-cs"/>
              </a:rPr>
              <a:t>8.8</a:t>
            </a:r>
            <a:r>
              <a:rPr lang="zh-TW" altLang="en-US" sz="1100" b="0" i="0" kern="1200" dirty="0" smtClean="0">
                <a:solidFill>
                  <a:schemeClr val="tx1"/>
                </a:solidFill>
                <a:effectLst/>
                <a:latin typeface="+mn-lt"/>
                <a:ea typeface="+mn-ea"/>
                <a:cs typeface="+mn-cs"/>
              </a:rPr>
              <a:t>的比较近的数</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比如</a:t>
            </a:r>
            <a:r>
              <a:rPr lang="en-US" altLang="zh-TW" sz="1100" b="0" i="0" kern="1200" dirty="0" smtClean="0">
                <a:solidFill>
                  <a:schemeClr val="tx1"/>
                </a:solidFill>
                <a:effectLst/>
                <a:latin typeface="+mn-lt"/>
                <a:ea typeface="+mn-ea"/>
                <a:cs typeface="+mn-cs"/>
              </a:rPr>
              <a:t>8.7. </a:t>
            </a:r>
            <a:r>
              <a:rPr lang="zh-TW" altLang="en-US" sz="1100" b="0" i="0" kern="1200" dirty="0" smtClean="0">
                <a:solidFill>
                  <a:schemeClr val="tx1"/>
                </a:solidFill>
                <a:effectLst/>
                <a:latin typeface="+mn-lt"/>
                <a:ea typeface="+mn-ea"/>
                <a:cs typeface="+mn-cs"/>
              </a:rPr>
              <a:t>然后对子代染色體上的每一個基因的值进行同样的操作</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就能产生稍微不同的子代染色體。</a:t>
            </a:r>
            <a:endParaRPr lang="en-US" altLang="zh-TW"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sz="1100" b="0" i="0" kern="1200" baseline="0" dirty="0" smtClean="0">
                <a:solidFill>
                  <a:schemeClr val="tx1"/>
                </a:solidFill>
                <a:effectLst/>
                <a:latin typeface="+mn-lt"/>
                <a:ea typeface="+mn-ea"/>
                <a:cs typeface="+mn-cs"/>
              </a:rPr>
              <a:t>變異強度也可以當成是一組染色體被從爸媽那邊遺傳下來。甚至遺傳給子代的變異強度也能變異。</a:t>
            </a:r>
            <a:endParaRPr kumimoji="1" lang="en-US" altLang="zh-TW"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100"/>
              <a:buFontTx/>
              <a:buNone/>
              <a:tabLst/>
              <a:defRPr/>
            </a:pPr>
            <a:r>
              <a:rPr lang="zh-TW" altLang="en-US" sz="1100" b="0" i="0" kern="1200" dirty="0" smtClean="0">
                <a:solidFill>
                  <a:schemeClr val="tx1"/>
                </a:solidFill>
                <a:effectLst/>
                <a:latin typeface="+mn-lt"/>
                <a:ea typeface="+mn-ea"/>
                <a:cs typeface="+mn-cs"/>
              </a:rPr>
              <a:t>总结一下</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在进化策略中</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可以有两种染色體被继承给后代</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一种是记录所有位置的均值</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一种是记录这个均值的变异强度</a:t>
            </a:r>
            <a:r>
              <a:rPr lang="en-US" altLang="zh-TW" sz="1100" b="0" i="0" kern="1200" dirty="0" smtClean="0">
                <a:solidFill>
                  <a:schemeClr val="tx1"/>
                </a:solidFill>
                <a:effectLst/>
                <a:latin typeface="+mn-lt"/>
                <a:ea typeface="+mn-ea"/>
                <a:cs typeface="+mn-cs"/>
              </a:rPr>
              <a:t>, </a:t>
            </a:r>
            <a:r>
              <a:rPr lang="zh-TW" altLang="en-US" sz="1100" b="0" i="0" kern="1200" dirty="0" smtClean="0">
                <a:solidFill>
                  <a:schemeClr val="tx1"/>
                </a:solidFill>
                <a:effectLst/>
                <a:latin typeface="+mn-lt"/>
                <a:ea typeface="+mn-ea"/>
                <a:cs typeface="+mn-cs"/>
              </a:rPr>
              <a:t>有了这套体系</a:t>
            </a:r>
            <a:r>
              <a:rPr lang="en-US" altLang="zh-TW" sz="1100" b="0" i="0" kern="1200" smtClean="0">
                <a:solidFill>
                  <a:schemeClr val="tx1"/>
                </a:solidFill>
                <a:effectLst/>
                <a:latin typeface="+mn-lt"/>
                <a:ea typeface="+mn-ea"/>
                <a:cs typeface="+mn-cs"/>
              </a:rPr>
              <a:t>, </a:t>
            </a:r>
            <a:r>
              <a:rPr lang="zh-TW" altLang="en-US" sz="1100" b="0" i="0" kern="1200" smtClean="0">
                <a:solidFill>
                  <a:schemeClr val="tx1"/>
                </a:solidFill>
                <a:effectLst/>
                <a:latin typeface="+mn-lt"/>
                <a:ea typeface="+mn-ea"/>
                <a:cs typeface="+mn-cs"/>
              </a:rPr>
              <a:t>我们就</a:t>
            </a:r>
            <a:r>
              <a:rPr lang="zh-TW" altLang="en-US" sz="1100" b="0" i="0" kern="1200" dirty="0" smtClean="0">
                <a:solidFill>
                  <a:schemeClr val="tx1"/>
                </a:solidFill>
                <a:effectLst/>
                <a:latin typeface="+mn-lt"/>
                <a:ea typeface="+mn-ea"/>
                <a:cs typeface="+mn-cs"/>
              </a:rPr>
              <a:t>能更加轻松自在的在实数区间上进行变异了</a:t>
            </a:r>
            <a:r>
              <a:rPr lang="en-US" altLang="zh-TW" sz="1100" b="0" i="0" kern="1200" dirty="0" smtClean="0">
                <a:solidFill>
                  <a:schemeClr val="tx1"/>
                </a:solidFill>
                <a:effectLst/>
                <a:latin typeface="+mn-lt"/>
                <a:ea typeface="+mn-ea"/>
                <a:cs typeface="+mn-cs"/>
              </a:rPr>
              <a:t>.</a:t>
            </a:r>
            <a:endParaRPr kumimoji="1" lang="en-US" altLang="zh-TW" baseline="0" dirty="0" smtClean="0"/>
          </a:p>
        </p:txBody>
      </p:sp>
    </p:spTree>
    <p:extLst>
      <p:ext uri="{BB962C8B-B14F-4D97-AF65-F5344CB8AC3E}">
        <p14:creationId xmlns:p14="http://schemas.microsoft.com/office/powerpoint/2010/main" val="19377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TW" sz="1100" b="0" i="0" kern="1200" dirty="0" smtClean="0">
                <a:solidFill>
                  <a:schemeClr val="tx1"/>
                </a:solidFill>
                <a:effectLst/>
                <a:latin typeface="+mn-lt"/>
                <a:ea typeface="+mn-ea"/>
                <a:cs typeface="+mn-cs"/>
              </a:rPr>
              <a:t>1</a:t>
            </a:r>
            <a:r>
              <a:rPr lang="zh-TW" altLang="en-US" sz="1100" b="0" i="0" kern="1200" dirty="0" smtClean="0">
                <a:solidFill>
                  <a:schemeClr val="tx1"/>
                </a:solidFill>
                <a:effectLst/>
                <a:latin typeface="+mn-lt"/>
                <a:ea typeface="+mn-ea"/>
                <a:cs typeface="+mn-cs"/>
              </a:rPr>
              <a:t>、先通过对</a:t>
            </a:r>
            <a:r>
              <a:rPr lang="en-US" altLang="zh-TW" sz="1100" b="0" i="0" kern="1200" dirty="0" smtClean="0">
                <a:solidFill>
                  <a:schemeClr val="tx1"/>
                </a:solidFill>
                <a:effectLst/>
                <a:latin typeface="+mn-lt"/>
                <a:ea typeface="+mn-ea"/>
                <a:cs typeface="+mn-cs"/>
              </a:rPr>
              <a:t>N</a:t>
            </a:r>
            <a:r>
              <a:rPr lang="zh-TW" altLang="en-US" sz="1100" b="0" i="0" kern="1200" dirty="0" smtClean="0">
                <a:solidFill>
                  <a:schemeClr val="tx1"/>
                </a:solidFill>
                <a:effectLst/>
                <a:latin typeface="+mn-lt"/>
                <a:ea typeface="+mn-ea"/>
                <a:cs typeface="+mn-cs"/>
              </a:rPr>
              <a:t>个训练样本的学习得到第一个弱分类器；</a:t>
            </a:r>
            <a:endParaRPr lang="en-US" altLang="zh-TW"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TW" sz="1100" b="0" i="0" kern="1200" dirty="0" smtClean="0">
                <a:solidFill>
                  <a:schemeClr val="tx1"/>
                </a:solidFill>
                <a:effectLst/>
                <a:latin typeface="+mn-lt"/>
                <a:ea typeface="+mn-ea"/>
                <a:cs typeface="+mn-cs"/>
              </a:rPr>
              <a:t>2</a:t>
            </a:r>
            <a:r>
              <a:rPr lang="zh-TW" altLang="en-US" sz="1100" b="0" i="0" kern="1200" dirty="0" smtClean="0">
                <a:solidFill>
                  <a:schemeClr val="tx1"/>
                </a:solidFill>
                <a:effectLst/>
                <a:latin typeface="+mn-lt"/>
                <a:ea typeface="+mn-ea"/>
                <a:cs typeface="+mn-cs"/>
              </a:rPr>
              <a:t>、将分错的样本和其他的新資料一起构成一个新的</a:t>
            </a:r>
            <a:r>
              <a:rPr lang="en-US" altLang="zh-TW" sz="1100" b="0" i="0" kern="1200" dirty="0" smtClean="0">
                <a:solidFill>
                  <a:schemeClr val="tx1"/>
                </a:solidFill>
                <a:effectLst/>
                <a:latin typeface="+mn-lt"/>
                <a:ea typeface="+mn-ea"/>
                <a:cs typeface="+mn-cs"/>
              </a:rPr>
              <a:t>N</a:t>
            </a:r>
            <a:r>
              <a:rPr lang="zh-TW" altLang="en-US" sz="1100" b="0" i="0" kern="1200" dirty="0" smtClean="0">
                <a:solidFill>
                  <a:schemeClr val="tx1"/>
                </a:solidFill>
                <a:effectLst/>
                <a:latin typeface="+mn-lt"/>
                <a:ea typeface="+mn-ea"/>
                <a:cs typeface="+mn-cs"/>
              </a:rPr>
              <a:t>个的训练样本，通过对这个样本的学习得到第二个弱分类器； </a:t>
            </a:r>
            <a:endParaRPr lang="en-US" altLang="zh-TW"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TW" sz="1100" b="0" i="0" kern="1200" dirty="0" smtClean="0">
                <a:solidFill>
                  <a:schemeClr val="tx1"/>
                </a:solidFill>
                <a:effectLst/>
                <a:latin typeface="+mn-lt"/>
                <a:ea typeface="+mn-ea"/>
                <a:cs typeface="+mn-cs"/>
              </a:rPr>
              <a:t>3</a:t>
            </a:r>
            <a:r>
              <a:rPr lang="zh-TW" altLang="en-US" sz="1100" b="0" i="0" kern="1200" dirty="0" smtClean="0">
                <a:solidFill>
                  <a:schemeClr val="tx1"/>
                </a:solidFill>
                <a:effectLst/>
                <a:latin typeface="+mn-lt"/>
                <a:ea typeface="+mn-ea"/>
                <a:cs typeface="+mn-cs"/>
              </a:rPr>
              <a:t>、将</a:t>
            </a:r>
            <a:r>
              <a:rPr lang="en-US" altLang="zh-TW" sz="1100" b="0" i="0" kern="1200" dirty="0" smtClean="0">
                <a:solidFill>
                  <a:schemeClr val="tx1"/>
                </a:solidFill>
                <a:effectLst/>
                <a:latin typeface="+mn-lt"/>
                <a:ea typeface="+mn-ea"/>
                <a:cs typeface="+mn-cs"/>
              </a:rPr>
              <a:t>1</a:t>
            </a:r>
            <a:r>
              <a:rPr lang="zh-TW" altLang="en-US" sz="1100" b="0" i="0" kern="1200" dirty="0" smtClean="0">
                <a:solidFill>
                  <a:schemeClr val="tx1"/>
                </a:solidFill>
                <a:effectLst/>
                <a:latin typeface="+mn-lt"/>
                <a:ea typeface="+mn-ea"/>
                <a:cs typeface="+mn-cs"/>
              </a:rPr>
              <a:t>和</a:t>
            </a:r>
            <a:r>
              <a:rPr lang="en-US" altLang="zh-TW" sz="1100" b="0" i="0" kern="1200" dirty="0" smtClean="0">
                <a:solidFill>
                  <a:schemeClr val="tx1"/>
                </a:solidFill>
                <a:effectLst/>
                <a:latin typeface="+mn-lt"/>
                <a:ea typeface="+mn-ea"/>
                <a:cs typeface="+mn-cs"/>
              </a:rPr>
              <a:t>2</a:t>
            </a:r>
            <a:r>
              <a:rPr lang="zh-TW" altLang="en-US" sz="1100" b="0" i="0" kern="1200" dirty="0" smtClean="0">
                <a:solidFill>
                  <a:schemeClr val="tx1"/>
                </a:solidFill>
                <a:effectLst/>
                <a:latin typeface="+mn-lt"/>
                <a:ea typeface="+mn-ea"/>
                <a:cs typeface="+mn-cs"/>
              </a:rPr>
              <a:t>都分错了的样本加上其他的新样本构成另一个新的</a:t>
            </a:r>
            <a:r>
              <a:rPr lang="en-US" altLang="zh-TW" sz="1100" b="0" i="0" kern="1200" dirty="0" smtClean="0">
                <a:solidFill>
                  <a:schemeClr val="tx1"/>
                </a:solidFill>
                <a:effectLst/>
                <a:latin typeface="+mn-lt"/>
                <a:ea typeface="+mn-ea"/>
                <a:cs typeface="+mn-cs"/>
              </a:rPr>
              <a:t>N</a:t>
            </a:r>
            <a:r>
              <a:rPr lang="zh-TW" altLang="en-US" sz="1100" b="0" i="0" kern="1200" dirty="0" smtClean="0">
                <a:solidFill>
                  <a:schemeClr val="tx1"/>
                </a:solidFill>
                <a:effectLst/>
                <a:latin typeface="+mn-lt"/>
                <a:ea typeface="+mn-ea"/>
                <a:cs typeface="+mn-cs"/>
              </a:rPr>
              <a:t>个的训练样本，通过对这个样本的学习得到第三个弱分类器 </a:t>
            </a:r>
            <a:endParaRPr lang="en-US" altLang="zh-TW"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tLang="zh-TW" sz="1100" b="0" i="0" kern="1200" dirty="0" smtClean="0">
                <a:solidFill>
                  <a:schemeClr val="tx1"/>
                </a:solidFill>
                <a:effectLst/>
                <a:latin typeface="+mn-lt"/>
                <a:ea typeface="+mn-ea"/>
                <a:cs typeface="+mn-cs"/>
              </a:rPr>
              <a:t>4</a:t>
            </a:r>
            <a:r>
              <a:rPr lang="zh-TW" altLang="en-US" sz="1100" b="0" i="0" kern="1200" dirty="0" smtClean="0">
                <a:solidFill>
                  <a:schemeClr val="tx1"/>
                </a:solidFill>
                <a:effectLst/>
                <a:latin typeface="+mn-lt"/>
                <a:ea typeface="+mn-ea"/>
                <a:cs typeface="+mn-cs"/>
              </a:rPr>
              <a:t>、最终成為经过提升的强分类器。某个資料被分为哪一类要由各分类器权值决定。</a:t>
            </a:r>
            <a:endParaRPr kumimoji="1" lang="zh-TW" altLang="en-US" dirty="0"/>
          </a:p>
        </p:txBody>
      </p:sp>
    </p:spTree>
    <p:extLst>
      <p:ext uri="{BB962C8B-B14F-4D97-AF65-F5344CB8AC3E}">
        <p14:creationId xmlns:p14="http://schemas.microsoft.com/office/powerpoint/2010/main" val="1455533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zh-TW" altLang="en-US" dirty="0" smtClean="0"/>
              <a:t>本章講大</a:t>
            </a:r>
            <a:r>
              <a:rPr lang="zh-TW" altLang="en-US" dirty="0" smtClean="0"/>
              <a:t>架構</a:t>
            </a:r>
            <a:endParaRPr lang="en-US" altLang="zh-TW" dirty="0" smtClean="0"/>
          </a:p>
          <a:p>
            <a:pPr marL="0" lvl="0" indent="0">
              <a:spcBef>
                <a:spcPts val="0"/>
              </a:spcBef>
              <a:buNone/>
            </a:pPr>
            <a:r>
              <a:rPr lang="zh-CN" altLang="en-US" dirty="0" smtClean="0"/>
              <a:t>上面是我这次实作的算法所需要的参数。  </a:t>
            </a:r>
            <a:r>
              <a:rPr lang="en-US" altLang="zh-CN" dirty="0" smtClean="0"/>
              <a:t>EA</a:t>
            </a:r>
            <a:r>
              <a:rPr lang="zh-CN" altLang="en-US" dirty="0" smtClean="0"/>
              <a:t>迭代的次数（要产生几代</a:t>
            </a:r>
            <a:r>
              <a:rPr lang="en-US" altLang="zh-CN" dirty="0" smtClean="0"/>
              <a:t>)</a:t>
            </a:r>
            <a:r>
              <a:rPr lang="zh-CN" altLang="en-US" dirty="0" smtClean="0"/>
              <a:t>；每代有多少父母；以及子代的树木。</a:t>
            </a:r>
            <a:endParaRPr lang="en-US" altLang="zh-TW" dirty="0" smtClean="0"/>
          </a:p>
          <a:p>
            <a:pPr marL="0" lvl="0" indent="0">
              <a:spcBef>
                <a:spcPts val="0"/>
              </a:spcBef>
              <a:buNone/>
            </a:pPr>
            <a:endParaRPr lang="en-US" altLang="zh-TW" dirty="0" smtClean="0"/>
          </a:p>
          <a:p>
            <a:pPr marL="0" lvl="0" indent="0">
              <a:spcBef>
                <a:spcPts val="0"/>
              </a:spcBef>
              <a:buNone/>
            </a:pPr>
            <a:r>
              <a:rPr lang="zh-CN" altLang="en-US" dirty="0" smtClean="0"/>
              <a:t>下面是算法实作的部分，大架构来说就是 先用</a:t>
            </a:r>
            <a:r>
              <a:rPr lang="en-US" altLang="zh-CN" dirty="0" smtClean="0"/>
              <a:t>EA</a:t>
            </a:r>
            <a:r>
              <a:rPr lang="zh-CN" altLang="en-US" dirty="0" smtClean="0"/>
              <a:t>选出参数，再把参数喂进</a:t>
            </a:r>
            <a:r>
              <a:rPr lang="en-US" altLang="zh-CN" dirty="0" err="1" smtClean="0"/>
              <a:t>Adaboost</a:t>
            </a:r>
            <a:r>
              <a:rPr lang="zh-CN" altLang="en-US" dirty="0" smtClean="0"/>
              <a:t>的</a:t>
            </a:r>
            <a:r>
              <a:rPr lang="en-US" altLang="zh-CN" dirty="0" smtClean="0"/>
              <a:t>model</a:t>
            </a:r>
            <a:r>
              <a:rPr lang="zh-CN" altLang="en-US" dirty="0" smtClean="0"/>
              <a:t>中，第二步基本跟其他同学一样</a:t>
            </a:r>
            <a:endParaRPr lang="en-US" altLang="zh-CN" dirty="0" smtClean="0"/>
          </a:p>
          <a:p>
            <a:pPr marL="0" lvl="0" indent="0">
              <a:spcBef>
                <a:spcPts val="0"/>
              </a:spcBef>
              <a:buNone/>
            </a:pPr>
            <a:r>
              <a:rPr lang="zh-CN" altLang="en-US" dirty="0" smtClean="0"/>
              <a:t>然我这边实作的时候</a:t>
            </a:r>
            <a:r>
              <a:rPr lang="zh-CN" altLang="en-US" baseline="0" dirty="0" smtClean="0"/>
              <a:t> 最主要选的</a:t>
            </a:r>
            <a:r>
              <a:rPr lang="en-US" altLang="zh-CN" baseline="0" dirty="0" err="1" smtClean="0"/>
              <a:t>adaboost</a:t>
            </a:r>
            <a:r>
              <a:rPr lang="zh-CN" altLang="en-US" baseline="0" dirty="0" smtClean="0"/>
              <a:t>中的两个参数分别是 </a:t>
            </a:r>
            <a:r>
              <a:rPr lang="en-US" altLang="zh-CN" baseline="0" dirty="0" err="1" smtClean="0"/>
              <a:t>adaboost</a:t>
            </a:r>
            <a:r>
              <a:rPr lang="zh-CN" altLang="en-US" baseline="0" dirty="0" smtClean="0"/>
              <a:t>的迭代次数  和</a:t>
            </a:r>
            <a:r>
              <a:rPr lang="en-US" altLang="zh-CN" baseline="0" dirty="0" err="1" smtClean="0"/>
              <a:t>lr</a:t>
            </a:r>
            <a:r>
              <a:rPr lang="zh-CN" altLang="en-US" baseline="0" dirty="0" smtClean="0"/>
              <a:t>  也就是针对如何去调</a:t>
            </a:r>
            <a:r>
              <a:rPr lang="en-US" altLang="zh-CN" baseline="0" dirty="0" err="1" smtClean="0"/>
              <a:t>adaboost</a:t>
            </a:r>
            <a:r>
              <a:rPr lang="zh-CN" altLang="en-US" baseline="0" dirty="0" smtClean="0"/>
              <a:t>中的这两个参数去做</a:t>
            </a:r>
            <a:r>
              <a:rPr lang="en-US" altLang="zh-CN" baseline="0" dirty="0" smtClean="0"/>
              <a:t>EA</a:t>
            </a:r>
            <a:r>
              <a:rPr lang="zh-CN" altLang="en-US" baseline="0" dirty="0" smtClean="0"/>
              <a:t>的计算。</a:t>
            </a:r>
            <a:endParaRPr lang="en-US" altLang="zh-CN" dirty="0" smtClean="0"/>
          </a:p>
          <a:p>
            <a:pPr marL="0" lvl="0" indent="0">
              <a:spcBef>
                <a:spcPts val="0"/>
              </a:spcBef>
              <a:buNone/>
            </a:pPr>
            <a:r>
              <a:rPr lang="zh-CN" altLang="en-US" dirty="0" smtClean="0"/>
              <a:t>然后接下来我们再进入 如何用</a:t>
            </a:r>
            <a:r>
              <a:rPr lang="en-US" altLang="zh-CN" dirty="0" smtClean="0"/>
              <a:t>EA</a:t>
            </a:r>
            <a:r>
              <a:rPr lang="zh-CN" altLang="en-US" dirty="0" smtClean="0"/>
              <a:t>选参数的部分</a:t>
            </a:r>
            <a:endParaRPr lang="en-US" altLang="zh-TW"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TW" altLang="en-US" dirty="0" smtClean="0"/>
              <a:t>進入</a:t>
            </a:r>
            <a:r>
              <a:rPr kumimoji="1" lang="en-US" altLang="zh-TW" dirty="0" smtClean="0"/>
              <a:t>EA</a:t>
            </a:r>
            <a:r>
              <a:rPr kumimoji="1" lang="zh-TW" altLang="en-US" dirty="0" smtClean="0"/>
              <a:t>的細節</a:t>
            </a:r>
            <a:r>
              <a:rPr kumimoji="1" lang="zh-TW" altLang="en-US" dirty="0" smtClean="0"/>
              <a:t>。</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主要的流程就是 先产生初代父母，然后进入一个循环 ：产生子代</a:t>
            </a:r>
            <a:r>
              <a:rPr kumimoji="1" lang="en-US" altLang="zh-CN" dirty="0" err="1" smtClean="0"/>
              <a:t>make_kid</a:t>
            </a:r>
            <a:r>
              <a:rPr kumimoji="1" lang="zh-CN" altLang="en-US" dirty="0" smtClean="0"/>
              <a:t>、抛弃不好的基因</a:t>
            </a:r>
            <a:r>
              <a:rPr kumimoji="1" lang="en-US" altLang="zh-CN" dirty="0" smtClean="0"/>
              <a:t> </a:t>
            </a:r>
            <a:r>
              <a:rPr kumimoji="1" lang="en-US" altLang="zh-CN" dirty="0" err="1" smtClean="0"/>
              <a:t>kill_bad</a:t>
            </a:r>
            <a:r>
              <a:rPr kumimoji="1" lang="zh-CN" altLang="en-US" baseline="0" dirty="0" smtClean="0"/>
              <a:t> </a:t>
            </a: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endParaRPr kumimoji="1" lang="en-US" altLang="zh-TW" dirty="0" smtClean="0"/>
          </a:p>
          <a:p>
            <a:pPr marL="0" marR="0" lvl="0" indent="0" algn="l" defTabSz="914400" rtl="0" eaLnBrk="1" fontAlgn="auto" latinLnBrk="0" hangingPunct="1">
              <a:lnSpc>
                <a:spcPct val="100000"/>
              </a:lnSpc>
              <a:spcBef>
                <a:spcPts val="0"/>
              </a:spcBef>
              <a:spcAft>
                <a:spcPts val="0"/>
              </a:spcAft>
              <a:buClrTx/>
              <a:buSzPts val="1100"/>
              <a:buFontTx/>
              <a:buNone/>
              <a:tabLst/>
              <a:defRPr/>
            </a:pPr>
            <a:r>
              <a:rPr kumimoji="1" lang="zh-CN" altLang="en-US" dirty="0" smtClean="0"/>
              <a:t>实作时的</a:t>
            </a:r>
            <a:r>
              <a:rPr kumimoji="1" lang="zh-TW" altLang="en-US" dirty="0" smtClean="0"/>
              <a:t>重點</a:t>
            </a:r>
            <a:r>
              <a:rPr kumimoji="1" lang="zh-CN" altLang="en-US" dirty="0" smtClean="0"/>
              <a:t>在于：</a:t>
            </a:r>
            <a:endParaRPr kumimoji="1" lang="en-US" altLang="zh-TW" dirty="0" smtClean="0"/>
          </a:p>
          <a:p>
            <a:pPr marL="228600" marR="0" lvl="0" indent="-228600" algn="l" defTabSz="914400" rtl="0" eaLnBrk="1" fontAlgn="auto" latinLnBrk="0" hangingPunct="1">
              <a:lnSpc>
                <a:spcPct val="100000"/>
              </a:lnSpc>
              <a:spcBef>
                <a:spcPts val="0"/>
              </a:spcBef>
              <a:spcAft>
                <a:spcPts val="0"/>
              </a:spcAft>
              <a:buClrTx/>
              <a:buSzPts val="1100"/>
              <a:buFontTx/>
              <a:buAutoNum type="arabicPeriod"/>
              <a:tabLst/>
              <a:defRPr/>
            </a:pPr>
            <a:r>
              <a:rPr kumimoji="1" lang="zh-TW" altLang="en-US" dirty="0" smtClean="0"/>
              <a:t>需要考慮你實際調整的模型的參數的範圍。因為</a:t>
            </a:r>
            <a:r>
              <a:rPr kumimoji="1" lang="en-US" altLang="zh-TW" dirty="0" smtClean="0"/>
              <a:t>EA</a:t>
            </a:r>
            <a:r>
              <a:rPr kumimoji="1" lang="zh-TW" altLang="en-US" dirty="0" smtClean="0"/>
              <a:t>的算法會去盡可能嘗試所有可能，試到超過模型參數範圍的時候可能就會導致錯誤。所以</a:t>
            </a:r>
            <a:r>
              <a:rPr kumimoji="1" lang="zh-TW" altLang="en-US" baseline="0" dirty="0" smtClean="0"/>
              <a:t>需要把他</a:t>
            </a:r>
            <a:r>
              <a:rPr kumimoji="1" lang="en-US" altLang="zh-TW" baseline="0" dirty="0" smtClean="0"/>
              <a:t>clip</a:t>
            </a:r>
            <a:r>
              <a:rPr kumimoji="1" lang="zh-TW" altLang="en-US" baseline="0" dirty="0" smtClean="0"/>
              <a:t>住 以我的</a:t>
            </a:r>
            <a:r>
              <a:rPr kumimoji="1" lang="en-US" altLang="zh-TW" baseline="0" dirty="0" smtClean="0"/>
              <a:t>code</a:t>
            </a:r>
            <a:r>
              <a:rPr kumimoji="1" lang="zh-TW" altLang="en-US" baseline="0" dirty="0" smtClean="0"/>
              <a:t>來說 </a:t>
            </a:r>
            <a:r>
              <a:rPr kumimoji="1" lang="en-US" altLang="zh-TW" baseline="0" dirty="0" smtClean="0"/>
              <a:t>DNA1</a:t>
            </a:r>
            <a:r>
              <a:rPr kumimoji="1" lang="zh-TW" altLang="en-US" baseline="0" dirty="0" smtClean="0"/>
              <a:t>是最大迭代次數</a:t>
            </a:r>
            <a:r>
              <a:rPr kumimoji="1" lang="en-US" altLang="zh-TW" baseline="0" dirty="0" smtClean="0"/>
              <a:t> </a:t>
            </a:r>
            <a:r>
              <a:rPr kumimoji="1" lang="zh-TW" altLang="en-US" baseline="0" dirty="0" smtClean="0"/>
              <a:t> </a:t>
            </a:r>
            <a:r>
              <a:rPr kumimoji="1" lang="en-US" altLang="zh-TW" baseline="0" dirty="0" smtClean="0"/>
              <a:t>DNA2</a:t>
            </a:r>
            <a:r>
              <a:rPr kumimoji="1" lang="zh-TW" altLang="en-US" baseline="0" dirty="0" smtClean="0"/>
              <a:t> 是 </a:t>
            </a:r>
            <a:r>
              <a:rPr kumimoji="1" lang="en-US" altLang="zh-TW" baseline="0" dirty="0" err="1" smtClean="0"/>
              <a:t>lr</a:t>
            </a:r>
            <a:r>
              <a:rPr kumimoji="1" lang="en-US" altLang="zh-TW" baseline="0" dirty="0" smtClean="0"/>
              <a:t> </a:t>
            </a:r>
            <a:r>
              <a:rPr kumimoji="1" lang="zh-TW" altLang="en-US" baseline="0" dirty="0" smtClean="0"/>
              <a:t> </a:t>
            </a:r>
            <a:endParaRPr kumimoji="1" lang="en-US" altLang="zh-TW" baseline="0" dirty="0" smtClean="0"/>
          </a:p>
          <a:p>
            <a:pPr marL="685800" marR="0" lvl="1" indent="-228600" algn="l" defTabSz="914400" rtl="0" eaLnBrk="1" fontAlgn="auto" latinLnBrk="0" hangingPunct="1">
              <a:lnSpc>
                <a:spcPct val="100000"/>
              </a:lnSpc>
              <a:spcBef>
                <a:spcPts val="0"/>
              </a:spcBef>
              <a:spcAft>
                <a:spcPts val="0"/>
              </a:spcAft>
              <a:buClrTx/>
              <a:buSzPts val="1100"/>
              <a:buFontTx/>
              <a:buAutoNum type="arabicPeriod"/>
              <a:tabLst/>
              <a:defRPr/>
            </a:pPr>
            <a:r>
              <a:rPr kumimoji="1" lang="zh-TW" altLang="en-US" baseline="0" dirty="0" smtClean="0"/>
              <a:t>最大迭代次數這個參數是 </a:t>
            </a:r>
            <a:r>
              <a:rPr kumimoji="1" lang="en-US" altLang="zh-TW" baseline="0" dirty="0" err="1" smtClean="0"/>
              <a:t>int</a:t>
            </a:r>
            <a:r>
              <a:rPr kumimoji="1" lang="en-US" altLang="zh-TW" baseline="0" dirty="0" smtClean="0"/>
              <a:t> </a:t>
            </a:r>
            <a:r>
              <a:rPr kumimoji="1" lang="zh-TW" altLang="en-US" baseline="0" dirty="0" smtClean="0"/>
              <a:t>需要大於等於</a:t>
            </a:r>
            <a:r>
              <a:rPr kumimoji="1" lang="en-US" altLang="zh-TW" baseline="0" dirty="0" smtClean="0"/>
              <a:t>1</a:t>
            </a:r>
            <a:r>
              <a:rPr kumimoji="1" lang="zh-TW" altLang="en-US" baseline="0" dirty="0" smtClean="0"/>
              <a:t> 考慮到一些時間和效果的成本，我最大設為</a:t>
            </a:r>
            <a:r>
              <a:rPr kumimoji="1" lang="en-US" altLang="zh-TW" baseline="0" dirty="0" smtClean="0"/>
              <a:t>500</a:t>
            </a:r>
            <a:r>
              <a:rPr kumimoji="1" lang="zh-TW" altLang="en-US" baseline="0" dirty="0" smtClean="0"/>
              <a:t>。</a:t>
            </a:r>
            <a:endParaRPr kumimoji="1" lang="en-US" altLang="zh-TW" baseline="0" dirty="0" smtClean="0"/>
          </a:p>
          <a:p>
            <a:pPr marL="685800" marR="0" lvl="1" indent="-228600" algn="l" defTabSz="914400" rtl="0" eaLnBrk="1" fontAlgn="auto" latinLnBrk="0" hangingPunct="1">
              <a:lnSpc>
                <a:spcPct val="100000"/>
              </a:lnSpc>
              <a:spcBef>
                <a:spcPts val="0"/>
              </a:spcBef>
              <a:spcAft>
                <a:spcPts val="0"/>
              </a:spcAft>
              <a:buClrTx/>
              <a:buSzPts val="1100"/>
              <a:buFontTx/>
              <a:buAutoNum type="arabicPeriod"/>
              <a:tabLst/>
              <a:defRPr/>
            </a:pPr>
            <a:r>
              <a:rPr kumimoji="1" lang="en-US" altLang="zh-TW" baseline="0" dirty="0" err="1" smtClean="0"/>
              <a:t>Lr</a:t>
            </a:r>
            <a:r>
              <a:rPr kumimoji="1" lang="en-US" altLang="zh-TW" baseline="0" dirty="0" smtClean="0"/>
              <a:t> </a:t>
            </a:r>
            <a:r>
              <a:rPr kumimoji="1" lang="zh-TW" altLang="en-US" baseline="0" dirty="0" smtClean="0"/>
              <a:t>是</a:t>
            </a:r>
            <a:r>
              <a:rPr kumimoji="1" lang="en-US" altLang="zh-TW" baseline="0" dirty="0" smtClean="0"/>
              <a:t>float </a:t>
            </a:r>
            <a:r>
              <a:rPr kumimoji="1" lang="zh-TW" altLang="en-US" baseline="0" dirty="0" smtClean="0"/>
              <a:t>而且必須再 </a:t>
            </a:r>
            <a:r>
              <a:rPr kumimoji="1" lang="en-US" altLang="zh-TW" baseline="0" dirty="0" smtClean="0"/>
              <a:t>0~1</a:t>
            </a:r>
            <a:r>
              <a:rPr kumimoji="1" lang="zh-TW" altLang="en-US" baseline="0" dirty="0" smtClean="0"/>
              <a:t>之間。 </a:t>
            </a:r>
            <a:endParaRPr kumimoji="1" lang="en-US" altLang="zh-TW" baseline="0" dirty="0" smtClean="0"/>
          </a:p>
          <a:p>
            <a:pPr marL="228600" marR="0" lvl="0" indent="-228600" algn="l" defTabSz="914400" rtl="0" eaLnBrk="1" fontAlgn="auto" latinLnBrk="0" hangingPunct="1">
              <a:lnSpc>
                <a:spcPct val="100000"/>
              </a:lnSpc>
              <a:spcBef>
                <a:spcPts val="0"/>
              </a:spcBef>
              <a:spcAft>
                <a:spcPts val="0"/>
              </a:spcAft>
              <a:buClrTx/>
              <a:buSzPts val="1100"/>
              <a:buFontTx/>
              <a:buAutoNum type="arabicPeriod"/>
              <a:tabLst/>
              <a:defRPr/>
            </a:pPr>
            <a:r>
              <a:rPr kumimoji="1" lang="en-US" altLang="zh-TW" baseline="0" dirty="0" smtClean="0"/>
              <a:t>EA</a:t>
            </a:r>
            <a:r>
              <a:rPr kumimoji="1" lang="zh-TW" altLang="en-US" baseline="0" dirty="0" smtClean="0"/>
              <a:t>的流程就是不斷產生新的子代，然後淘汰掉不好的子代。如何淘汰不好的子代就需要根據目標函數來定義</a:t>
            </a:r>
            <a:r>
              <a:rPr kumimoji="1" lang="zh-TW" altLang="en-US" baseline="0" dirty="0" smtClean="0"/>
              <a:t>。</a:t>
            </a:r>
            <a:endParaRPr kumimoji="1" lang="en-US" altLang="zh-TW" baseline="0" dirty="0" smtClean="0"/>
          </a:p>
          <a:p>
            <a:pPr marL="228600" marR="0" lvl="0" indent="-228600" algn="l" defTabSz="914400" rtl="0" eaLnBrk="1" fontAlgn="auto" latinLnBrk="0" hangingPunct="1">
              <a:lnSpc>
                <a:spcPct val="100000"/>
              </a:lnSpc>
              <a:spcBef>
                <a:spcPts val="0"/>
              </a:spcBef>
              <a:spcAft>
                <a:spcPts val="0"/>
              </a:spcAft>
              <a:buClrTx/>
              <a:buSzPts val="1100"/>
              <a:buFontTx/>
              <a:buAutoNum type="arabicPeriod"/>
              <a:tabLst/>
              <a:defRPr/>
            </a:pPr>
            <a:r>
              <a:rPr kumimoji="1" lang="zh-TW" altLang="en-US" baseline="0" dirty="0" smtClean="0"/>
              <a:t>如何設定目標函數？  以我的</a:t>
            </a:r>
            <a:r>
              <a:rPr kumimoji="1" lang="en-US" altLang="zh-TW" baseline="0" dirty="0" smtClean="0"/>
              <a:t>code</a:t>
            </a:r>
            <a:r>
              <a:rPr kumimoji="1" lang="zh-TW" altLang="en-US" baseline="0" dirty="0" smtClean="0"/>
              <a:t>為例，我們的需求是找最好的參數，那我們的目標就是用這組參數去訓練可以得到最好的結果。在</a:t>
            </a:r>
            <a:r>
              <a:rPr kumimoji="1" lang="en-US" altLang="zh-TW" baseline="0" dirty="0" err="1" smtClean="0"/>
              <a:t>sklearn</a:t>
            </a:r>
            <a:r>
              <a:rPr kumimoji="1" lang="zh-TW" altLang="en-US" baseline="0" dirty="0" smtClean="0"/>
              <a:t>中可以用</a:t>
            </a:r>
            <a:r>
              <a:rPr kumimoji="1" lang="en-US" altLang="zh-TW" baseline="0" dirty="0" err="1" smtClean="0"/>
              <a:t>model.score</a:t>
            </a:r>
            <a:r>
              <a:rPr kumimoji="1" lang="zh-TW" altLang="en-US" baseline="0" dirty="0" smtClean="0"/>
              <a:t>這個函數去計算模型訓練的分數，分數越高越好。 所以在</a:t>
            </a:r>
            <a:r>
              <a:rPr kumimoji="1" lang="en-US" altLang="zh-TW" baseline="0" dirty="0" err="1" smtClean="0"/>
              <a:t>get_fitness</a:t>
            </a:r>
            <a:r>
              <a:rPr kumimoji="1" lang="en-US" altLang="zh-TW" baseline="0" dirty="0" smtClean="0"/>
              <a:t> </a:t>
            </a:r>
            <a:r>
              <a:rPr kumimoji="1" lang="zh-TW" altLang="en-US" baseline="0" dirty="0" smtClean="0"/>
              <a:t>這個函數中我們就去計算所有參數帶入的分數，並做排序。</a:t>
            </a:r>
            <a:endParaRPr kumimoji="1" lang="en-US" altLang="zh-TW" baseline="0" dirty="0" smtClean="0"/>
          </a:p>
          <a:p>
            <a:pPr marL="228600" marR="0" lvl="0" indent="-228600" algn="l" defTabSz="914400" rtl="0" eaLnBrk="1" fontAlgn="auto" latinLnBrk="0" hangingPunct="1">
              <a:lnSpc>
                <a:spcPct val="100000"/>
              </a:lnSpc>
              <a:spcBef>
                <a:spcPts val="0"/>
              </a:spcBef>
              <a:spcAft>
                <a:spcPts val="0"/>
              </a:spcAft>
              <a:buClrTx/>
              <a:buSzPts val="1100"/>
              <a:buFontTx/>
              <a:buAutoNum type="arabicPeriod"/>
              <a:tabLst/>
              <a:defRPr/>
            </a:pPr>
            <a:endParaRPr kumimoji="1" lang="en-US" altLang="zh-TW" baseline="0" dirty="0" smtClean="0"/>
          </a:p>
          <a:p>
            <a:pPr marL="228600" marR="0" lvl="0" indent="-228600" algn="l" defTabSz="914400" rtl="0" eaLnBrk="1" fontAlgn="auto" latinLnBrk="0" hangingPunct="1">
              <a:lnSpc>
                <a:spcPct val="100000"/>
              </a:lnSpc>
              <a:spcBef>
                <a:spcPts val="0"/>
              </a:spcBef>
              <a:spcAft>
                <a:spcPts val="0"/>
              </a:spcAft>
              <a:buClrTx/>
              <a:buSzPts val="1100"/>
              <a:buFontTx/>
              <a:buAutoNum type="arabicPeriod"/>
              <a:tabLst/>
              <a:defRPr/>
            </a:pPr>
            <a:endParaRPr kumimoji="1" lang="en-US" altLang="zh-TW" baseline="0" dirty="0" smtClean="0"/>
          </a:p>
          <a:p>
            <a:pPr marL="685800" marR="0" lvl="1" indent="-228600" algn="l" defTabSz="914400" rtl="0" eaLnBrk="1" fontAlgn="auto" latinLnBrk="0" hangingPunct="1">
              <a:lnSpc>
                <a:spcPct val="100000"/>
              </a:lnSpc>
              <a:spcBef>
                <a:spcPts val="0"/>
              </a:spcBef>
              <a:spcAft>
                <a:spcPts val="0"/>
              </a:spcAft>
              <a:buClrTx/>
              <a:buSzPts val="1100"/>
              <a:buFontTx/>
              <a:buAutoNum type="arabicPeriod"/>
              <a:tabLst/>
              <a:defRPr/>
            </a:pPr>
            <a:endParaRPr kumimoji="1" lang="en-US" altLang="zh-TW" baseline="0" dirty="0" smtClean="0"/>
          </a:p>
        </p:txBody>
      </p:sp>
    </p:spTree>
    <p:extLst>
      <p:ext uri="{BB962C8B-B14F-4D97-AF65-F5344CB8AC3E}">
        <p14:creationId xmlns:p14="http://schemas.microsoft.com/office/powerpoint/2010/main" val="41264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zh-TW"/>
              <a:t>‹#›</a:t>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zh-TW" sz="1000">
                <a:solidFill>
                  <a:schemeClr val="dk2"/>
                </a:solidFill>
              </a:rPr>
              <a:t>‹#›</a:t>
            </a:fld>
            <a:endParaRPr lang="zh-TW"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cikit-learn.org/stable/modules/generated/sklearn.ensemble.AdaBoostClassifier.html#sklearn.ensemble.AdaBoostClassifier" TargetMode="External"/><Relationship Id="rId4" Type="http://schemas.openxmlformats.org/officeDocument/2006/relationships/hyperlink" Target="https://github.com/MorvanZhou/Evolutionary-Algorithm" TargetMode="External"/><Relationship Id="rId5" Type="http://schemas.openxmlformats.org/officeDocument/2006/relationships/hyperlink" Target="https://wizardforcel.gitbooks.io/dm-algo-top10/content/adaboost.html"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389614"/>
            <a:ext cx="8520600" cy="2480711"/>
          </a:xfrm>
          <a:prstGeom prst="rect">
            <a:avLst/>
          </a:prstGeom>
        </p:spPr>
        <p:txBody>
          <a:bodyPr wrap="square" lIns="91425" tIns="91425" rIns="91425" bIns="91425" anchor="b" anchorCtr="0">
            <a:noAutofit/>
          </a:bodyPr>
          <a:lstStyle/>
          <a:p>
            <a:pPr marL="0" lvl="0" indent="0">
              <a:spcBef>
                <a:spcPts val="0"/>
              </a:spcBef>
              <a:buNone/>
            </a:pPr>
            <a:r>
              <a:rPr lang="zh-TW" dirty="0">
                <a:latin typeface="Consolas" charset="0"/>
                <a:ea typeface="雅痞-繁 標準體" charset="-120"/>
                <a:cs typeface="Consolas" charset="0"/>
              </a:rPr>
              <a:t>期末</a:t>
            </a:r>
            <a:r>
              <a:rPr lang="zh-TW" dirty="0" smtClean="0">
                <a:latin typeface="Consolas" charset="0"/>
                <a:ea typeface="雅痞-繁 標準體" charset="-120"/>
                <a:cs typeface="Consolas" charset="0"/>
              </a:rPr>
              <a:t>報告</a:t>
            </a:r>
            <a:endParaRPr lang="zh-TW" dirty="0">
              <a:latin typeface="Consolas" charset="0"/>
              <a:ea typeface="雅痞-繁 標準體" charset="-120"/>
              <a:cs typeface="Consolas" charset="0"/>
            </a:endParaRPr>
          </a:p>
          <a:p>
            <a:r>
              <a:rPr lang="en-US" altLang="zh-TW" sz="3200" dirty="0" smtClean="0">
                <a:latin typeface="Consolas" charset="0"/>
                <a:ea typeface="雅痞-繁 標準體" charset="-120"/>
                <a:cs typeface="Yuppy TC" charset="-120"/>
              </a:rPr>
              <a:t>Evolutionary Algorithm(EA)</a:t>
            </a:r>
            <a:r>
              <a:rPr lang="zh-TW" altLang="en-US" sz="3200" dirty="0" smtClean="0">
                <a:latin typeface="Consolas" charset="0"/>
                <a:ea typeface="雅痞-繁 標準體" charset="-120"/>
                <a:cs typeface="Yuppy TC" charset="-120"/>
              </a:rPr>
              <a:t> </a:t>
            </a:r>
            <a:r>
              <a:rPr lang="en-US" altLang="zh-TW" sz="3200" dirty="0" smtClean="0">
                <a:latin typeface="Consolas" charset="0"/>
                <a:ea typeface="雅痞-繁 標準體" charset="-120"/>
                <a:cs typeface="Yuppy TC" charset="-120"/>
              </a:rPr>
              <a:t>based</a:t>
            </a:r>
            <a:br>
              <a:rPr lang="en-US" altLang="zh-TW" sz="3200" dirty="0" smtClean="0">
                <a:latin typeface="Consolas" charset="0"/>
                <a:ea typeface="雅痞-繁 標準體" charset="-120"/>
                <a:cs typeface="Yuppy TC" charset="-120"/>
              </a:rPr>
            </a:br>
            <a:r>
              <a:rPr lang="en-US" altLang="zh-TW" sz="3200" dirty="0" err="1" smtClean="0">
                <a:latin typeface="Consolas" charset="0"/>
                <a:ea typeface="雅痞-繁 標準體" charset="-120"/>
                <a:cs typeface="Yuppy TC" charset="-120"/>
              </a:rPr>
              <a:t>AdaBoostClassifier</a:t>
            </a:r>
            <a:endParaRPr lang="zh-TW" dirty="0">
              <a:latin typeface="Consolas" charset="0"/>
              <a:ea typeface="雅痞-繁 標準體" charset="-120"/>
              <a:cs typeface="Yuppy TC" charset="-120"/>
            </a:endParaRPr>
          </a:p>
        </p:txBody>
      </p:sp>
      <p:sp>
        <p:nvSpPr>
          <p:cNvPr id="55" name="Shape 55"/>
          <p:cNvSpPr txBox="1">
            <a:spLocks noGrp="1"/>
          </p:cNvSpPr>
          <p:nvPr>
            <p:ph type="subTitle" idx="1"/>
          </p:nvPr>
        </p:nvSpPr>
        <p:spPr>
          <a:xfrm>
            <a:off x="311700" y="2986525"/>
            <a:ext cx="8520600" cy="1327500"/>
          </a:xfrm>
          <a:prstGeom prst="rect">
            <a:avLst/>
          </a:prstGeom>
        </p:spPr>
        <p:txBody>
          <a:bodyPr wrap="square" lIns="91425" tIns="91425" rIns="91425" bIns="91425" anchor="t" anchorCtr="0">
            <a:noAutofit/>
          </a:bodyPr>
          <a:lstStyle/>
          <a:p>
            <a:pPr marL="0" lvl="0" indent="0">
              <a:buClr>
                <a:schemeClr val="dk1"/>
              </a:buClr>
              <a:buSzPts val="5200"/>
            </a:pPr>
            <a:r>
              <a:rPr lang="zh-TW" sz="2400" dirty="0">
                <a:solidFill>
                  <a:schemeClr val="dk1"/>
                </a:solidFill>
                <a:latin typeface="Consolas" charset="0"/>
                <a:ea typeface="雅痞-繁 標準體" charset="-120"/>
                <a:cs typeface="Consolas" charset="0"/>
              </a:rPr>
              <a:t>學號：</a:t>
            </a:r>
            <a:r>
              <a:rPr lang="en-US" altLang="zh-TW" sz="2400" dirty="0">
                <a:solidFill>
                  <a:schemeClr val="dk1"/>
                </a:solidFill>
                <a:latin typeface="Consolas" charset="0"/>
                <a:ea typeface="雅痞-繁 標準體" charset="-120"/>
                <a:cs typeface="Consolas" charset="0"/>
              </a:rPr>
              <a:t>R05525096</a:t>
            </a:r>
            <a:endParaRPr lang="zh-TW" sz="2400" dirty="0">
              <a:solidFill>
                <a:schemeClr val="dk1"/>
              </a:solidFill>
              <a:latin typeface="Consolas" charset="0"/>
              <a:ea typeface="雅痞-繁 標準體" charset="-120"/>
              <a:cs typeface="Consolas" charset="0"/>
            </a:endParaRPr>
          </a:p>
          <a:p>
            <a:pPr marL="0" lvl="0" indent="0">
              <a:buClr>
                <a:schemeClr val="dk1"/>
              </a:buClr>
              <a:buSzPts val="5200"/>
            </a:pPr>
            <a:r>
              <a:rPr lang="zh-TW" sz="2400" dirty="0">
                <a:solidFill>
                  <a:schemeClr val="dk1"/>
                </a:solidFill>
                <a:latin typeface="Consolas" charset="0"/>
                <a:ea typeface="雅痞-繁 標準體" charset="-120"/>
                <a:cs typeface="Consolas" charset="0"/>
              </a:rPr>
              <a:t>姓名：</a:t>
            </a:r>
            <a:r>
              <a:rPr lang="zh-TW" altLang="en-US" sz="2400" dirty="0">
                <a:solidFill>
                  <a:schemeClr val="dk1"/>
                </a:solidFill>
                <a:latin typeface="Consolas" charset="0"/>
                <a:ea typeface="雅痞-繁 標準體" charset="-120"/>
                <a:cs typeface="Consolas" charset="0"/>
              </a:rPr>
              <a:t>郭捷</a:t>
            </a:r>
            <a:endParaRPr lang="zh-TW" sz="2400" dirty="0">
              <a:solidFill>
                <a:schemeClr val="dk1"/>
              </a:solidFill>
              <a:latin typeface="Consolas" charset="0"/>
              <a:ea typeface="雅痞-繁 標準體" charset="-120"/>
              <a:cs typeface="Consolas"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53150"/>
            <a:ext cx="8520600" cy="572700"/>
          </a:xfrm>
          <a:prstGeom prst="rect">
            <a:avLst/>
          </a:prstGeom>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zh-TW" b="1" dirty="0" smtClean="0">
                <a:solidFill>
                  <a:schemeClr val="tx1"/>
                </a:solidFill>
                <a:latin typeface="Consolas" charset="0"/>
                <a:ea typeface="Consolas" charset="0"/>
                <a:cs typeface="Consolas" charset="0"/>
              </a:rPr>
              <a:t>Model Preview</a:t>
            </a:r>
            <a:endParaRPr lang="zh-TW" b="1" dirty="0">
              <a:solidFill>
                <a:schemeClr val="tx1"/>
              </a:solidFill>
              <a:latin typeface="Consolas" charset="0"/>
              <a:ea typeface="Consolas" charset="0"/>
              <a:cs typeface="Consolas"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8" y="1204696"/>
            <a:ext cx="4572000" cy="3048000"/>
          </a:xfrm>
          <a:prstGeom prst="rect">
            <a:avLst/>
          </a:prstGeom>
        </p:spPr>
      </p:pic>
      <p:sp>
        <p:nvSpPr>
          <p:cNvPr id="6" name="文字方塊 5"/>
          <p:cNvSpPr txBox="1"/>
          <p:nvPr/>
        </p:nvSpPr>
        <p:spPr>
          <a:xfrm>
            <a:off x="311700" y="4725920"/>
            <a:ext cx="4164496" cy="261610"/>
          </a:xfrm>
          <a:prstGeom prst="rect">
            <a:avLst/>
          </a:prstGeom>
          <a:noFill/>
        </p:spPr>
        <p:txBody>
          <a:bodyPr wrap="square" rtlCol="0">
            <a:spAutoFit/>
          </a:bodyPr>
          <a:lstStyle/>
          <a:p>
            <a:r>
              <a:rPr kumimoji="1" lang="zh-TW" altLang="en-US" sz="1100" b="1" dirty="0" smtClean="0">
                <a:solidFill>
                  <a:schemeClr val="bg2"/>
                </a:solidFill>
                <a:latin typeface="Consolas" charset="0"/>
                <a:ea typeface="Consolas" charset="0"/>
                <a:cs typeface="Consolas" charset="0"/>
              </a:rPr>
              <a:t>圖片作者</a:t>
            </a:r>
            <a:r>
              <a:rPr lang="en-US" altLang="zh-TW" sz="1100" b="1" dirty="0" smtClean="0">
                <a:solidFill>
                  <a:schemeClr val="bg2"/>
                </a:solidFill>
                <a:latin typeface="Consolas" charset="0"/>
                <a:ea typeface="Consolas" charset="0"/>
                <a:cs typeface="Consolas" charset="0"/>
              </a:rPr>
              <a:t>MorvanZhou</a:t>
            </a:r>
            <a:endParaRPr lang="en-US" altLang="zh-TW" sz="1100" b="1" dirty="0">
              <a:solidFill>
                <a:schemeClr val="bg2"/>
              </a:solidFill>
              <a:latin typeface="Consolas" charset="0"/>
              <a:ea typeface="Consolas" charset="0"/>
              <a:cs typeface="Consolas" charset="0"/>
            </a:endParaRPr>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196" y="1519879"/>
            <a:ext cx="2049611" cy="1366408"/>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807" y="1519879"/>
            <a:ext cx="2049610" cy="1366408"/>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6196" y="2886288"/>
            <a:ext cx="2049611" cy="1366408"/>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5807" y="2886287"/>
            <a:ext cx="2049610" cy="1366407"/>
          </a:xfrm>
          <a:prstGeom prst="rect">
            <a:avLst/>
          </a:prstGeom>
        </p:spPr>
      </p:pic>
      <p:sp>
        <p:nvSpPr>
          <p:cNvPr id="8" name="文字方塊 7"/>
          <p:cNvSpPr txBox="1"/>
          <p:nvPr/>
        </p:nvSpPr>
        <p:spPr>
          <a:xfrm>
            <a:off x="5227675" y="1341033"/>
            <a:ext cx="546652" cy="307777"/>
          </a:xfrm>
          <a:prstGeom prst="rect">
            <a:avLst/>
          </a:prstGeom>
          <a:noFill/>
        </p:spPr>
        <p:txBody>
          <a:bodyPr wrap="square" rtlCol="0">
            <a:spAutoFit/>
          </a:bodyPr>
          <a:lstStyle/>
          <a:p>
            <a:r>
              <a:rPr kumimoji="1" lang="en-US" altLang="zh-CN" smtClean="0"/>
              <a:t>1</a:t>
            </a:r>
            <a:endParaRPr kumimoji="1" lang="zh-TW" altLang="en-US" dirty="0"/>
          </a:p>
        </p:txBody>
      </p:sp>
      <p:sp>
        <p:nvSpPr>
          <p:cNvPr id="12" name="文字方塊 11"/>
          <p:cNvSpPr txBox="1"/>
          <p:nvPr/>
        </p:nvSpPr>
        <p:spPr>
          <a:xfrm>
            <a:off x="7286917" y="1341033"/>
            <a:ext cx="546652" cy="307777"/>
          </a:xfrm>
          <a:prstGeom prst="rect">
            <a:avLst/>
          </a:prstGeom>
          <a:noFill/>
        </p:spPr>
        <p:txBody>
          <a:bodyPr wrap="square" rtlCol="0">
            <a:spAutoFit/>
          </a:bodyPr>
          <a:lstStyle/>
          <a:p>
            <a:r>
              <a:rPr kumimoji="1" lang="en-US" altLang="zh-CN" dirty="0"/>
              <a:t>2</a:t>
            </a:r>
            <a:endParaRPr kumimoji="1" lang="zh-TW" altLang="en-US" dirty="0"/>
          </a:p>
        </p:txBody>
      </p:sp>
      <p:sp>
        <p:nvSpPr>
          <p:cNvPr id="13" name="文字方塊 12"/>
          <p:cNvSpPr txBox="1"/>
          <p:nvPr/>
        </p:nvSpPr>
        <p:spPr>
          <a:xfrm>
            <a:off x="5227675" y="4181530"/>
            <a:ext cx="546652" cy="307777"/>
          </a:xfrm>
          <a:prstGeom prst="rect">
            <a:avLst/>
          </a:prstGeom>
          <a:noFill/>
        </p:spPr>
        <p:txBody>
          <a:bodyPr wrap="square" rtlCol="0">
            <a:spAutoFit/>
          </a:bodyPr>
          <a:lstStyle/>
          <a:p>
            <a:r>
              <a:rPr kumimoji="1" lang="en-US" altLang="zh-CN" dirty="0" smtClean="0"/>
              <a:t>3</a:t>
            </a:r>
            <a:endParaRPr kumimoji="1" lang="zh-TW" altLang="en-US" dirty="0"/>
          </a:p>
        </p:txBody>
      </p:sp>
      <p:sp>
        <p:nvSpPr>
          <p:cNvPr id="14" name="文字方塊 13"/>
          <p:cNvSpPr txBox="1"/>
          <p:nvPr/>
        </p:nvSpPr>
        <p:spPr>
          <a:xfrm>
            <a:off x="7286917" y="4181529"/>
            <a:ext cx="546652" cy="307777"/>
          </a:xfrm>
          <a:prstGeom prst="rect">
            <a:avLst/>
          </a:prstGeom>
          <a:noFill/>
        </p:spPr>
        <p:txBody>
          <a:bodyPr wrap="square" rtlCol="0">
            <a:spAutoFit/>
          </a:bodyPr>
          <a:lstStyle/>
          <a:p>
            <a:r>
              <a:rPr kumimoji="1" lang="en-US" altLang="zh-CN" smtClean="0"/>
              <a:t>4</a:t>
            </a:r>
            <a:endParaRPr kumimoji="1" lang="zh-TW"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zh-TW" b="1" dirty="0">
                <a:latin typeface="Consolas" charset="0"/>
                <a:ea typeface="Consolas" charset="0"/>
                <a:cs typeface="Consolas" charset="0"/>
              </a:rPr>
              <a:t>Live demo</a:t>
            </a:r>
          </a:p>
        </p:txBody>
      </p:sp>
      <p:sp>
        <p:nvSpPr>
          <p:cNvPr id="102" name="Shape 10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rtl="0">
              <a:spcBef>
                <a:spcPts val="0"/>
              </a:spcBef>
              <a:buNone/>
            </a:pPr>
            <a:endParaRPr dirty="0"/>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r="12336" b="10473"/>
          <a:stretch/>
        </p:blipFill>
        <p:spPr>
          <a:xfrm>
            <a:off x="311701" y="1152476"/>
            <a:ext cx="4290607" cy="1725805"/>
          </a:xfrm>
          <a:prstGeom prst="rect">
            <a:avLst/>
          </a:prstGeom>
        </p:spPr>
      </p:pic>
      <p:sp>
        <p:nvSpPr>
          <p:cNvPr id="5" name="文字方塊 4"/>
          <p:cNvSpPr txBox="1"/>
          <p:nvPr/>
        </p:nvSpPr>
        <p:spPr>
          <a:xfrm>
            <a:off x="5138531" y="1246610"/>
            <a:ext cx="3389244" cy="954107"/>
          </a:xfrm>
          <a:prstGeom prst="rect">
            <a:avLst/>
          </a:prstGeom>
          <a:noFill/>
        </p:spPr>
        <p:txBody>
          <a:bodyPr wrap="square" rtlCol="0">
            <a:spAutoFit/>
          </a:bodyPr>
          <a:lstStyle/>
          <a:p>
            <a:r>
              <a:rPr kumimoji="1" lang="en-US" altLang="zh-TW" dirty="0" err="1" smtClean="0"/>
              <a:t>DataSet</a:t>
            </a:r>
            <a:r>
              <a:rPr kumimoji="1" lang="en-US" altLang="zh-TW" dirty="0" smtClean="0"/>
              <a:t>:</a:t>
            </a:r>
            <a:r>
              <a:rPr kumimoji="1" lang="zh-TW" altLang="en-US" dirty="0" smtClean="0"/>
              <a:t>期中專案</a:t>
            </a:r>
            <a:r>
              <a:rPr kumimoji="1" lang="en-US" altLang="zh-TW" dirty="0" smtClean="0"/>
              <a:t>(</a:t>
            </a:r>
            <a:r>
              <a:rPr kumimoji="1" lang="zh-TW" altLang="en-US" dirty="0" smtClean="0"/>
              <a:t>信用卡是否發卡</a:t>
            </a:r>
            <a:r>
              <a:rPr kumimoji="1" lang="en-US" altLang="zh-TW" dirty="0" smtClean="0"/>
              <a:t>)</a:t>
            </a:r>
          </a:p>
          <a:p>
            <a:r>
              <a:rPr kumimoji="1" lang="zh-TW" altLang="en-US" dirty="0" smtClean="0"/>
              <a:t>演算法</a:t>
            </a:r>
            <a:r>
              <a:rPr kumimoji="1" lang="en-US" altLang="zh-TW" dirty="0" smtClean="0"/>
              <a:t>:KNN(</a:t>
            </a:r>
            <a:r>
              <a:rPr kumimoji="1" lang="zh-TW" altLang="en-US" dirty="0" smtClean="0"/>
              <a:t>參數</a:t>
            </a:r>
            <a:r>
              <a:rPr kumimoji="1" lang="en-US" altLang="zh-TW" dirty="0" smtClean="0"/>
              <a:t>:Default)</a:t>
            </a:r>
          </a:p>
          <a:p>
            <a:r>
              <a:rPr kumimoji="1" lang="en-US" altLang="zh-TW" dirty="0" smtClean="0"/>
              <a:t>Precision:0.73</a:t>
            </a:r>
          </a:p>
          <a:p>
            <a:r>
              <a:rPr kumimoji="1" lang="en-US" altLang="zh-TW" dirty="0" err="1" smtClean="0"/>
              <a:t>Acc</a:t>
            </a:r>
            <a:r>
              <a:rPr kumimoji="1" lang="en-US" altLang="zh-TW" dirty="0" smtClean="0"/>
              <a:t>: 358+367 = </a:t>
            </a:r>
            <a:r>
              <a:rPr kumimoji="1" lang="en-US" altLang="zh-TW" dirty="0" smtClean="0">
                <a:solidFill>
                  <a:srgbClr val="FF0000"/>
                </a:solidFill>
              </a:rPr>
              <a:t>725</a:t>
            </a:r>
            <a:r>
              <a:rPr kumimoji="1" lang="en-US" altLang="zh-TW" dirty="0" smtClean="0"/>
              <a:t>/999</a:t>
            </a:r>
          </a:p>
        </p:txBody>
      </p:sp>
      <p:sp>
        <p:nvSpPr>
          <p:cNvPr id="10" name="文字方塊 9"/>
          <p:cNvSpPr txBox="1"/>
          <p:nvPr/>
        </p:nvSpPr>
        <p:spPr>
          <a:xfrm>
            <a:off x="430696" y="3312643"/>
            <a:ext cx="3389244" cy="954107"/>
          </a:xfrm>
          <a:prstGeom prst="rect">
            <a:avLst/>
          </a:prstGeom>
          <a:noFill/>
        </p:spPr>
        <p:txBody>
          <a:bodyPr wrap="square" rtlCol="0">
            <a:spAutoFit/>
          </a:bodyPr>
          <a:lstStyle/>
          <a:p>
            <a:r>
              <a:rPr kumimoji="1" lang="en-US" altLang="zh-TW" dirty="0" err="1" smtClean="0"/>
              <a:t>DataSet</a:t>
            </a:r>
            <a:r>
              <a:rPr kumimoji="1" lang="en-US" altLang="zh-TW" dirty="0" smtClean="0"/>
              <a:t>:</a:t>
            </a:r>
            <a:r>
              <a:rPr kumimoji="1" lang="zh-TW" altLang="en-US" dirty="0" smtClean="0"/>
              <a:t>期中專案</a:t>
            </a:r>
            <a:r>
              <a:rPr kumimoji="1" lang="en-US" altLang="zh-TW" dirty="0" smtClean="0"/>
              <a:t>(</a:t>
            </a:r>
            <a:r>
              <a:rPr kumimoji="1" lang="zh-TW" altLang="en-US" dirty="0" smtClean="0"/>
              <a:t>信用卡是否發卡</a:t>
            </a:r>
            <a:r>
              <a:rPr kumimoji="1" lang="en-US" altLang="zh-TW" dirty="0" smtClean="0"/>
              <a:t>)</a:t>
            </a:r>
          </a:p>
          <a:p>
            <a:r>
              <a:rPr kumimoji="1" lang="zh-TW" altLang="en-US" dirty="0" smtClean="0"/>
              <a:t>演算法</a:t>
            </a:r>
            <a:r>
              <a:rPr kumimoji="1" lang="en-US" altLang="zh-TW" dirty="0" smtClean="0"/>
              <a:t>:</a:t>
            </a:r>
            <a:r>
              <a:rPr kumimoji="1" lang="en-US" altLang="zh-TW" dirty="0" err="1" smtClean="0"/>
              <a:t>AdaBoost</a:t>
            </a:r>
            <a:r>
              <a:rPr kumimoji="1" lang="en-US" altLang="zh-TW" dirty="0" smtClean="0"/>
              <a:t>(</a:t>
            </a:r>
            <a:r>
              <a:rPr kumimoji="1" lang="zh-TW" altLang="en-US" dirty="0" smtClean="0"/>
              <a:t>參數</a:t>
            </a:r>
            <a:r>
              <a:rPr kumimoji="1" lang="en-US" altLang="zh-TW" dirty="0" smtClean="0"/>
              <a:t>:Default)</a:t>
            </a:r>
          </a:p>
          <a:p>
            <a:r>
              <a:rPr kumimoji="1" lang="en-US" altLang="zh-TW" dirty="0" smtClean="0"/>
              <a:t>Precision:0.74</a:t>
            </a:r>
          </a:p>
          <a:p>
            <a:r>
              <a:rPr kumimoji="1" lang="en-US" altLang="zh-TW" dirty="0" err="1" smtClean="0"/>
              <a:t>Acc</a:t>
            </a:r>
            <a:r>
              <a:rPr kumimoji="1" lang="en-US" altLang="zh-TW" dirty="0" smtClean="0"/>
              <a:t>: 399+338 = </a:t>
            </a:r>
            <a:r>
              <a:rPr kumimoji="1" lang="en-US" altLang="zh-TW" dirty="0" smtClean="0">
                <a:solidFill>
                  <a:srgbClr val="FF0000"/>
                </a:solidFill>
              </a:rPr>
              <a:t>737</a:t>
            </a:r>
            <a:r>
              <a:rPr kumimoji="1" lang="en-US" altLang="zh-TW" dirty="0" smtClean="0"/>
              <a:t>/999</a:t>
            </a:r>
          </a:p>
        </p:txBody>
      </p:sp>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r="12776" b="11012"/>
          <a:stretch/>
        </p:blipFill>
        <p:spPr>
          <a:xfrm>
            <a:off x="4316487" y="2753591"/>
            <a:ext cx="4515813" cy="181528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b="1" dirty="0">
                <a:latin typeface="Consolas" charset="0"/>
                <a:ea typeface="Consolas" charset="0"/>
                <a:cs typeface="Consolas" charset="0"/>
              </a:rPr>
              <a:t>Live </a:t>
            </a:r>
            <a:r>
              <a:rPr lang="zh-TW" altLang="zh-TW" b="1" dirty="0" smtClean="0">
                <a:latin typeface="Consolas" charset="0"/>
                <a:ea typeface="Consolas" charset="0"/>
                <a:cs typeface="Consolas" charset="0"/>
              </a:rPr>
              <a:t>demo</a:t>
            </a:r>
            <a:r>
              <a:rPr lang="en-US" altLang="zh-TW" b="1" dirty="0" smtClean="0">
                <a:latin typeface="Consolas" charset="0"/>
                <a:ea typeface="Consolas" charset="0"/>
                <a:cs typeface="Consolas" charset="0"/>
              </a:rPr>
              <a:t>(</a:t>
            </a:r>
            <a:r>
              <a:rPr lang="en-US" altLang="zh-CN" b="1" dirty="0" smtClean="0">
                <a:latin typeface="Consolas" charset="0"/>
                <a:ea typeface="Consolas" charset="0"/>
                <a:cs typeface="Consolas" charset="0"/>
              </a:rPr>
              <a:t>cont.)</a:t>
            </a:r>
            <a:endParaRPr kumimoji="1" lang="zh-TW" altLang="en-US" dirty="0"/>
          </a:p>
        </p:txBody>
      </p:sp>
      <p:sp>
        <p:nvSpPr>
          <p:cNvPr id="9" name="文字方塊 8"/>
          <p:cNvSpPr txBox="1"/>
          <p:nvPr/>
        </p:nvSpPr>
        <p:spPr>
          <a:xfrm>
            <a:off x="409914" y="1152475"/>
            <a:ext cx="3389244" cy="954107"/>
          </a:xfrm>
          <a:prstGeom prst="rect">
            <a:avLst/>
          </a:prstGeom>
          <a:noFill/>
        </p:spPr>
        <p:txBody>
          <a:bodyPr wrap="square" rtlCol="0">
            <a:spAutoFit/>
          </a:bodyPr>
          <a:lstStyle/>
          <a:p>
            <a:r>
              <a:rPr kumimoji="1" lang="en-US" altLang="zh-TW" dirty="0" err="1" smtClean="0"/>
              <a:t>DataSet</a:t>
            </a:r>
            <a:r>
              <a:rPr kumimoji="1" lang="en-US" altLang="zh-TW" dirty="0" smtClean="0"/>
              <a:t>:</a:t>
            </a:r>
            <a:r>
              <a:rPr kumimoji="1" lang="zh-TW" altLang="en-US" dirty="0" smtClean="0"/>
              <a:t>期中專案</a:t>
            </a:r>
            <a:r>
              <a:rPr kumimoji="1" lang="en-US" altLang="zh-TW" dirty="0" smtClean="0"/>
              <a:t>(</a:t>
            </a:r>
            <a:r>
              <a:rPr kumimoji="1" lang="zh-TW" altLang="en-US" dirty="0" smtClean="0"/>
              <a:t>信用卡是否發卡</a:t>
            </a:r>
            <a:r>
              <a:rPr kumimoji="1" lang="en-US" altLang="zh-TW" dirty="0" smtClean="0"/>
              <a:t>)</a:t>
            </a:r>
          </a:p>
          <a:p>
            <a:r>
              <a:rPr kumimoji="1" lang="zh-TW" altLang="en-US" dirty="0" smtClean="0"/>
              <a:t>演算法</a:t>
            </a:r>
            <a:r>
              <a:rPr kumimoji="1" lang="en-US" altLang="zh-TW" dirty="0" smtClean="0"/>
              <a:t>:</a:t>
            </a:r>
            <a:r>
              <a:rPr kumimoji="1" lang="en-US" altLang="zh-TW" dirty="0" err="1" smtClean="0"/>
              <a:t>EABaseAdaBoost</a:t>
            </a:r>
            <a:r>
              <a:rPr kumimoji="1" lang="en-US" altLang="zh-TW" dirty="0" smtClean="0"/>
              <a:t>(</a:t>
            </a:r>
            <a:r>
              <a:rPr kumimoji="1" lang="zh-TW" altLang="en-US" dirty="0" smtClean="0"/>
              <a:t>參數</a:t>
            </a:r>
            <a:r>
              <a:rPr kumimoji="1" lang="en-US" altLang="zh-TW" dirty="0" smtClean="0"/>
              <a:t>:Default)</a:t>
            </a:r>
          </a:p>
          <a:p>
            <a:r>
              <a:rPr kumimoji="1" lang="en-US" altLang="zh-TW" dirty="0" smtClean="0"/>
              <a:t>Precision:0.74</a:t>
            </a:r>
          </a:p>
          <a:p>
            <a:r>
              <a:rPr kumimoji="1" lang="en-US" altLang="zh-TW" dirty="0" err="1" smtClean="0"/>
              <a:t>Acc</a:t>
            </a:r>
            <a:r>
              <a:rPr kumimoji="1" lang="en-US" altLang="zh-TW" dirty="0" smtClean="0"/>
              <a:t>: 391+349 = </a:t>
            </a:r>
            <a:r>
              <a:rPr kumimoji="1" lang="en-US" altLang="zh-TW" dirty="0" smtClean="0">
                <a:solidFill>
                  <a:srgbClr val="FF0000"/>
                </a:solidFill>
              </a:rPr>
              <a:t>740</a:t>
            </a:r>
            <a:r>
              <a:rPr kumimoji="1" lang="en-US" altLang="zh-TW" dirty="0" smtClean="0"/>
              <a:t>/999</a:t>
            </a:r>
          </a:p>
        </p:txBody>
      </p:sp>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b="9785"/>
          <a:stretch/>
        </p:blipFill>
        <p:spPr>
          <a:xfrm>
            <a:off x="482650" y="2106582"/>
            <a:ext cx="7424832" cy="2640453"/>
          </a:xfrm>
          <a:prstGeom prst="rect">
            <a:avLst/>
          </a:prstGeom>
        </p:spPr>
      </p:pic>
    </p:spTree>
    <p:extLst>
      <p:ext uri="{BB962C8B-B14F-4D97-AF65-F5344CB8AC3E}">
        <p14:creationId xmlns:p14="http://schemas.microsoft.com/office/powerpoint/2010/main" val="65682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zh-TW" b="1" dirty="0">
                <a:latin typeface="Consolas" charset="0"/>
                <a:ea typeface="Consolas" charset="0"/>
                <a:cs typeface="Consolas" charset="0"/>
              </a:rPr>
              <a:t>Conclusion</a:t>
            </a:r>
          </a:p>
        </p:txBody>
      </p:sp>
      <p:sp>
        <p:nvSpPr>
          <p:cNvPr id="108" name="Shape 10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285750" lvl="0" indent="-285750">
              <a:buFont typeface="Arial" charset="0"/>
              <a:buChar char="•"/>
            </a:pPr>
            <a:r>
              <a:rPr lang="en-US" altLang="zh-TW" dirty="0">
                <a:latin typeface="Consolas" charset="0"/>
                <a:ea typeface="雅痞-繁 標準體" charset="-120"/>
                <a:cs typeface="Yuppy TC" charset="-120"/>
              </a:rPr>
              <a:t>Evolutionary </a:t>
            </a:r>
            <a:r>
              <a:rPr lang="en-US" altLang="zh-TW" dirty="0" smtClean="0">
                <a:latin typeface="Consolas" charset="0"/>
                <a:ea typeface="雅痞-繁 標準體" charset="-120"/>
                <a:cs typeface="Yuppy TC" charset="-120"/>
              </a:rPr>
              <a:t>Algorithm &amp; </a:t>
            </a:r>
            <a:r>
              <a:rPr lang="en-US" altLang="zh-TW" dirty="0" err="1" smtClean="0">
                <a:latin typeface="Consolas" charset="0"/>
                <a:ea typeface="雅痞-繁 標準體" charset="-120"/>
                <a:cs typeface="Yuppy TC" charset="-120"/>
              </a:rPr>
              <a:t>Adaboost</a:t>
            </a:r>
            <a:endParaRPr lang="en-US" altLang="zh-TW" dirty="0" smtClean="0"/>
          </a:p>
          <a:p>
            <a:pPr marL="285750" lvl="0" indent="-285750">
              <a:buFont typeface="Arial" charset="0"/>
              <a:buChar char="•"/>
            </a:pPr>
            <a:r>
              <a:rPr lang="en-US" altLang="zh-TW" dirty="0" smtClean="0"/>
              <a:t>Unit Test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zh-TW">
                <a:latin typeface="Consolas" charset="0"/>
                <a:ea typeface="Consolas" charset="0"/>
                <a:cs typeface="Consolas" charset="0"/>
              </a:rPr>
              <a:t>Reference</a:t>
            </a:r>
          </a:p>
        </p:txBody>
      </p:sp>
      <p:sp>
        <p:nvSpPr>
          <p:cNvPr id="114" name="Shape 11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buNone/>
            </a:pPr>
            <a:r>
              <a:rPr lang="en-US" altLang="zh-TW" u="sng" dirty="0" smtClean="0">
                <a:solidFill>
                  <a:schemeClr val="hlink"/>
                </a:solidFill>
                <a:latin typeface="Consolas" charset="0"/>
                <a:ea typeface="Consolas" charset="0"/>
                <a:cs typeface="Consolas" charset="0"/>
                <a:hlinkClick r:id="rId3"/>
              </a:rPr>
              <a:t>Scikit-learn document</a:t>
            </a:r>
            <a:endParaRPr lang="en-US" altLang="zh-TW" u="sng" dirty="0" smtClean="0">
              <a:solidFill>
                <a:schemeClr val="hlink"/>
              </a:solidFill>
              <a:latin typeface="Consolas" charset="0"/>
              <a:ea typeface="Consolas" charset="0"/>
              <a:cs typeface="Consolas" charset="0"/>
            </a:endParaRPr>
          </a:p>
          <a:p>
            <a:pPr lvl="0">
              <a:buNone/>
            </a:pPr>
            <a:r>
              <a:rPr lang="en-US" altLang="zh-TW" dirty="0" smtClean="0">
                <a:latin typeface="Consolas" charset="0"/>
                <a:ea typeface="Consolas" charset="0"/>
                <a:cs typeface="Consolas" charset="0"/>
                <a:hlinkClick r:id="rId4"/>
              </a:rPr>
              <a:t>MorvanZhou.github</a:t>
            </a:r>
            <a:endParaRPr lang="en-US" altLang="zh-TW" dirty="0" smtClean="0">
              <a:latin typeface="Consolas" charset="0"/>
              <a:ea typeface="Consolas" charset="0"/>
              <a:cs typeface="Consolas" charset="0"/>
            </a:endParaRPr>
          </a:p>
          <a:p>
            <a:pPr>
              <a:buNone/>
            </a:pPr>
            <a:r>
              <a:rPr lang="en-US" altLang="zh-TW" dirty="0" smtClean="0">
                <a:latin typeface="Consolas" charset="0"/>
                <a:ea typeface="Consolas" charset="0"/>
                <a:cs typeface="Consolas" charset="0"/>
                <a:hlinkClick r:id="rId5"/>
              </a:rPr>
              <a:t>Adaboost</a:t>
            </a:r>
            <a:r>
              <a:rPr lang="zh-TW" altLang="en-US" dirty="0" smtClean="0">
                <a:latin typeface="Consolas" charset="0"/>
                <a:ea typeface="Consolas" charset="0"/>
                <a:cs typeface="Consolas" charset="0"/>
                <a:hlinkClick r:id="rId5"/>
              </a:rPr>
              <a:t>算法</a:t>
            </a:r>
            <a:r>
              <a:rPr lang="en-US" altLang="zh-TW" dirty="0" smtClean="0">
                <a:latin typeface="Consolas" charset="0"/>
                <a:ea typeface="Consolas" charset="0"/>
                <a:cs typeface="Consolas" charset="0"/>
                <a:hlinkClick r:id="rId5"/>
              </a:rPr>
              <a:t>Gitbook</a:t>
            </a:r>
            <a:endParaRPr lang="zh-TW" altLang="en-US" dirty="0">
              <a:latin typeface="Consolas" charset="0"/>
              <a:ea typeface="Consolas" charset="0"/>
              <a:cs typeface="Consolas"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zh-TW" b="1" dirty="0">
                <a:latin typeface="Consolas" charset="0"/>
                <a:ea typeface="Consolas" charset="0"/>
                <a:cs typeface="Consolas" charset="0"/>
              </a:rPr>
              <a:t>Outline</a:t>
            </a:r>
          </a:p>
        </p:txBody>
      </p:sp>
      <p:sp>
        <p:nvSpPr>
          <p:cNvPr id="61" name="Shape 6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285750" indent="-285750"/>
            <a:r>
              <a:rPr lang="zh-TW" dirty="0">
                <a:latin typeface="Consolas" charset="0"/>
                <a:ea typeface="Consolas" charset="0"/>
                <a:cs typeface="Consolas" charset="0"/>
              </a:rPr>
              <a:t>Algorithm Introduction</a:t>
            </a:r>
          </a:p>
          <a:p>
            <a:pPr marL="285750" indent="-285750"/>
            <a:r>
              <a:rPr lang="zh-TW" dirty="0">
                <a:latin typeface="Consolas" charset="0"/>
                <a:ea typeface="Consolas" charset="0"/>
                <a:cs typeface="Consolas" charset="0"/>
              </a:rPr>
              <a:t>Code Review</a:t>
            </a:r>
          </a:p>
          <a:p>
            <a:pPr marL="285750" indent="-285750"/>
            <a:r>
              <a:rPr lang="zh-TW" dirty="0" smtClean="0">
                <a:latin typeface="Consolas" charset="0"/>
                <a:ea typeface="Consolas" charset="0"/>
                <a:cs typeface="Consolas" charset="0"/>
              </a:rPr>
              <a:t>Model </a:t>
            </a:r>
            <a:r>
              <a:rPr lang="zh-TW" dirty="0">
                <a:latin typeface="Consolas" charset="0"/>
                <a:ea typeface="Consolas" charset="0"/>
                <a:cs typeface="Consolas" charset="0"/>
              </a:rPr>
              <a:t>Preview</a:t>
            </a:r>
          </a:p>
          <a:p>
            <a:pPr marL="285750" indent="-285750"/>
            <a:r>
              <a:rPr lang="zh-TW" dirty="0">
                <a:latin typeface="Consolas" charset="0"/>
                <a:ea typeface="Consolas" charset="0"/>
                <a:cs typeface="Consolas" charset="0"/>
              </a:rPr>
              <a:t>Live </a:t>
            </a:r>
            <a:r>
              <a:rPr lang="zh-TW" dirty="0" smtClean="0">
                <a:latin typeface="Consolas" charset="0"/>
                <a:ea typeface="Consolas" charset="0"/>
                <a:cs typeface="Consolas" charset="0"/>
              </a:rPr>
              <a:t>Demo</a:t>
            </a:r>
            <a:r>
              <a:rPr lang="en-US" altLang="zh-TW" dirty="0" smtClean="0">
                <a:latin typeface="Consolas" charset="0"/>
                <a:ea typeface="Consolas" charset="0"/>
                <a:cs typeface="Consolas" charset="0"/>
              </a:rPr>
              <a:t> </a:t>
            </a:r>
          </a:p>
          <a:p>
            <a:pPr marL="285750" indent="-285750"/>
            <a:r>
              <a:rPr lang="zh-TW" dirty="0" smtClean="0">
                <a:latin typeface="Consolas" charset="0"/>
                <a:ea typeface="Consolas" charset="0"/>
                <a:cs typeface="Consolas" charset="0"/>
              </a:rPr>
              <a:t>Conclusion</a:t>
            </a:r>
          </a:p>
          <a:p>
            <a:pPr marL="285750" indent="-285750"/>
            <a:r>
              <a:rPr lang="zh-TW" dirty="0" smtClean="0">
                <a:latin typeface="Consolas" charset="0"/>
                <a:ea typeface="Consolas" charset="0"/>
                <a:cs typeface="Consolas" charset="0"/>
              </a:rPr>
              <a:t>Reference</a:t>
            </a:r>
            <a:endParaRPr lang="zh-TW" dirty="0">
              <a:latin typeface="Consolas" charset="0"/>
              <a:ea typeface="Consolas" charset="0"/>
              <a:cs typeface="Consolas"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zh-TW" b="1" dirty="0">
                <a:latin typeface="Consolas" charset="0"/>
                <a:ea typeface="Consolas" charset="0"/>
                <a:cs typeface="Consolas" charset="0"/>
              </a:rPr>
              <a:t>Algorithm</a:t>
            </a:r>
            <a:r>
              <a:rPr lang="zh-TW" b="1" dirty="0"/>
              <a:t> Introduction</a:t>
            </a:r>
          </a:p>
        </p:txBody>
      </p:sp>
      <p:sp>
        <p:nvSpPr>
          <p:cNvPr id="67" name="Shape 6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285750" indent="-285750"/>
            <a:r>
              <a:rPr lang="en-US" altLang="zh-TW" b="1" dirty="0" smtClean="0">
                <a:latin typeface="Consolas" charset="0"/>
                <a:ea typeface="Consolas" charset="0"/>
                <a:cs typeface="Consolas" charset="0"/>
              </a:rPr>
              <a:t>Evolutionary </a:t>
            </a:r>
            <a:r>
              <a:rPr lang="en-US" altLang="zh-TW" b="1" dirty="0" smtClean="0">
                <a:latin typeface="Consolas" charset="0"/>
                <a:ea typeface="Consolas" charset="0"/>
                <a:cs typeface="Consolas" charset="0"/>
              </a:rPr>
              <a:t>Algorithm(</a:t>
            </a:r>
            <a:r>
              <a:rPr lang="zh-TW" altLang="en-US" b="1" dirty="0" smtClean="0">
                <a:latin typeface="Consolas" charset="0"/>
                <a:ea typeface="Consolas" charset="0"/>
                <a:cs typeface="Consolas" charset="0"/>
              </a:rPr>
              <a:t>進化算法</a:t>
            </a:r>
            <a:r>
              <a:rPr lang="en-US" altLang="zh-TW" b="1" dirty="0" smtClean="0">
                <a:latin typeface="Consolas" charset="0"/>
                <a:ea typeface="Consolas" charset="0"/>
                <a:cs typeface="Consolas" charset="0"/>
              </a:rPr>
              <a:t>/</a:t>
            </a:r>
            <a:r>
              <a:rPr lang="zh-TW" altLang="en-US" b="1" dirty="0" smtClean="0">
                <a:latin typeface="Consolas" charset="0"/>
                <a:ea typeface="Consolas" charset="0"/>
                <a:cs typeface="Consolas" charset="0"/>
              </a:rPr>
              <a:t>演化算法</a:t>
            </a:r>
            <a:r>
              <a:rPr lang="en-US" altLang="zh-TW" b="1" dirty="0" smtClean="0">
                <a:latin typeface="Consolas" charset="0"/>
                <a:ea typeface="Consolas" charset="0"/>
                <a:cs typeface="Consolas" charset="0"/>
              </a:rPr>
              <a:t>) </a:t>
            </a:r>
          </a:p>
          <a:p>
            <a:pPr marL="285750" lvl="1" indent="-285750"/>
            <a:r>
              <a:rPr lang="en-US" altLang="zh-TW" b="1" dirty="0" smtClean="0">
                <a:latin typeface="Consolas" charset="0"/>
                <a:ea typeface="Consolas" charset="0"/>
                <a:cs typeface="Consolas" charset="0"/>
              </a:rPr>
              <a:t>    Genetic Algorithm(</a:t>
            </a:r>
            <a:r>
              <a:rPr lang="zh-TW" altLang="en-US" b="1" dirty="0" smtClean="0">
                <a:latin typeface="Consolas" charset="0"/>
                <a:ea typeface="Consolas" charset="0"/>
                <a:cs typeface="Consolas" charset="0"/>
              </a:rPr>
              <a:t>基因算法</a:t>
            </a:r>
            <a:r>
              <a:rPr lang="en-US" altLang="zh-TW" b="1" dirty="0" smtClean="0">
                <a:latin typeface="Consolas" charset="0"/>
                <a:ea typeface="Consolas" charset="0"/>
                <a:cs typeface="Consolas" charset="0"/>
              </a:rPr>
              <a:t>)</a:t>
            </a:r>
          </a:p>
          <a:p>
            <a:pPr marL="285750" lvl="1" indent="-285750"/>
            <a:r>
              <a:rPr lang="en-US" altLang="zh-TW" b="1" dirty="0" smtClean="0">
                <a:latin typeface="Consolas" charset="0"/>
                <a:ea typeface="Consolas" charset="0"/>
                <a:cs typeface="Consolas" charset="0"/>
              </a:rPr>
              <a:t>    Evolution </a:t>
            </a:r>
            <a:r>
              <a:rPr lang="en-US" altLang="zh-TW" b="1" dirty="0" smtClean="0">
                <a:latin typeface="Consolas" charset="0"/>
                <a:ea typeface="Consolas" charset="0"/>
                <a:cs typeface="Consolas" charset="0"/>
              </a:rPr>
              <a:t>Strategy(</a:t>
            </a:r>
            <a:r>
              <a:rPr lang="zh-TW" altLang="en-US" b="1" dirty="0" smtClean="0">
                <a:latin typeface="Consolas" charset="0"/>
                <a:ea typeface="Consolas" charset="0"/>
                <a:cs typeface="Consolas" charset="0"/>
              </a:rPr>
              <a:t>進化</a:t>
            </a:r>
            <a:r>
              <a:rPr lang="zh-TW" altLang="en-US" b="1" dirty="0" smtClean="0">
                <a:latin typeface="Consolas" charset="0"/>
                <a:ea typeface="Consolas" charset="0"/>
                <a:cs typeface="Consolas" charset="0"/>
              </a:rPr>
              <a:t>策略</a:t>
            </a:r>
            <a:r>
              <a:rPr lang="en-US" altLang="zh-TW" b="1" dirty="0" smtClean="0">
                <a:latin typeface="Consolas" charset="0"/>
                <a:ea typeface="Consolas" charset="0"/>
                <a:cs typeface="Consolas" charset="0"/>
              </a:rPr>
              <a:t>)</a:t>
            </a:r>
            <a:endParaRPr lang="en-US" altLang="zh-TW" b="1" dirty="0">
              <a:latin typeface="Consolas" charset="0"/>
              <a:ea typeface="Consolas" charset="0"/>
              <a:cs typeface="Consolas" charset="0"/>
            </a:endParaRPr>
          </a:p>
          <a:p>
            <a:pPr marL="285750" indent="-285750"/>
            <a:r>
              <a:rPr lang="en-US" altLang="zh-TW" b="1" dirty="0" err="1" smtClean="0">
                <a:latin typeface="Consolas" charset="0"/>
                <a:ea typeface="Consolas" charset="0"/>
                <a:cs typeface="Consolas" charset="0"/>
              </a:rPr>
              <a:t>AdaBoostClassifier</a:t>
            </a:r>
            <a:r>
              <a:rPr lang="en-US" altLang="zh-TW" b="1" dirty="0" smtClean="0">
                <a:latin typeface="Consolas" charset="0"/>
                <a:ea typeface="Consolas" charset="0"/>
                <a:cs typeface="Consolas" charset="0"/>
              </a:rPr>
              <a:t>(</a:t>
            </a:r>
            <a:r>
              <a:rPr lang="zh-TW" altLang="en-US" b="1" dirty="0" smtClean="0">
                <a:latin typeface="Consolas" charset="0"/>
                <a:ea typeface="Consolas" charset="0"/>
                <a:cs typeface="Consolas" charset="0"/>
              </a:rPr>
              <a:t>自適應增強</a:t>
            </a:r>
            <a:r>
              <a:rPr lang="en-US" altLang="zh-TW" b="1" dirty="0" smtClean="0">
                <a:latin typeface="Consolas" charset="0"/>
                <a:ea typeface="Consolas" charset="0"/>
                <a:cs typeface="Consolas" charset="0"/>
              </a:rPr>
              <a:t>)</a:t>
            </a:r>
            <a:endParaRPr lang="en-US" altLang="zh-TW" b="1" dirty="0">
              <a:latin typeface="Consolas" charset="0"/>
              <a:ea typeface="Consolas" charset="0"/>
              <a:cs typeface="Consolas" charset="0"/>
            </a:endParaRPr>
          </a:p>
          <a:p>
            <a:pPr marL="0" lvl="0" indent="0">
              <a:spcBef>
                <a:spcPts val="0"/>
              </a:spcBef>
              <a:buNone/>
            </a:pPr>
            <a:endParaRPr dirty="0">
              <a:latin typeface="Consolas" charset="0"/>
              <a:ea typeface="Consolas" charset="0"/>
              <a:cs typeface="Consolas"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latin typeface="Consolas" charset="0"/>
                <a:ea typeface="Consolas" charset="0"/>
                <a:cs typeface="Consolas" charset="0"/>
              </a:rPr>
              <a:t>Genetic Algorithm</a:t>
            </a:r>
          </a:p>
        </p:txBody>
      </p:sp>
      <p:sp>
        <p:nvSpPr>
          <p:cNvPr id="3" name="文字版面配置區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TW" altLang="en-US" dirty="0"/>
          </a:p>
        </p:txBody>
      </p:sp>
      <p:pic>
        <p:nvPicPr>
          <p:cNvPr id="5" name="圖片 4"/>
          <p:cNvPicPr>
            <a:picLocks noChangeAspect="1"/>
          </p:cNvPicPr>
          <p:nvPr/>
        </p:nvPicPr>
        <p:blipFill>
          <a:blip r:embed="rId3"/>
          <a:stretch>
            <a:fillRect/>
          </a:stretch>
        </p:blipFill>
        <p:spPr>
          <a:xfrm>
            <a:off x="4571999" y="2067339"/>
            <a:ext cx="4267325" cy="2501536"/>
          </a:xfrm>
          <a:prstGeom prst="rect">
            <a:avLst/>
          </a:prstGeom>
        </p:spPr>
      </p:pic>
      <p:sp>
        <p:nvSpPr>
          <p:cNvPr id="6" name="文字方塊 5"/>
          <p:cNvSpPr txBox="1"/>
          <p:nvPr/>
        </p:nvSpPr>
        <p:spPr>
          <a:xfrm>
            <a:off x="311700" y="4725920"/>
            <a:ext cx="4164496" cy="261610"/>
          </a:xfrm>
          <a:prstGeom prst="rect">
            <a:avLst/>
          </a:prstGeom>
          <a:noFill/>
        </p:spPr>
        <p:txBody>
          <a:bodyPr wrap="square" rtlCol="0">
            <a:spAutoFit/>
          </a:bodyPr>
          <a:lstStyle/>
          <a:p>
            <a:r>
              <a:rPr kumimoji="1" lang="zh-TW" altLang="en-US" sz="1100" b="1" dirty="0" smtClean="0">
                <a:solidFill>
                  <a:schemeClr val="bg2"/>
                </a:solidFill>
                <a:latin typeface="Consolas" charset="0"/>
                <a:ea typeface="Consolas" charset="0"/>
                <a:cs typeface="Consolas" charset="0"/>
              </a:rPr>
              <a:t>圖片作者</a:t>
            </a:r>
            <a:r>
              <a:rPr lang="en-US" altLang="zh-TW" sz="1100" b="1" dirty="0" smtClean="0">
                <a:solidFill>
                  <a:schemeClr val="bg2"/>
                </a:solidFill>
                <a:latin typeface="Consolas" charset="0"/>
                <a:ea typeface="Consolas" charset="0"/>
                <a:cs typeface="Consolas" charset="0"/>
              </a:rPr>
              <a:t>MorvanZhou</a:t>
            </a:r>
            <a:endParaRPr lang="en-US" altLang="zh-TW" sz="1100" b="1" dirty="0">
              <a:solidFill>
                <a:schemeClr val="bg2"/>
              </a:solidFill>
              <a:latin typeface="Consolas" charset="0"/>
              <a:ea typeface="Consolas" charset="0"/>
              <a:cs typeface="Consolas" charset="0"/>
            </a:endParaRPr>
          </a:p>
        </p:txBody>
      </p:sp>
      <p:pic>
        <p:nvPicPr>
          <p:cNvPr id="7" name="圖片 6"/>
          <p:cNvPicPr>
            <a:picLocks noChangeAspect="1"/>
          </p:cNvPicPr>
          <p:nvPr/>
        </p:nvPicPr>
        <p:blipFill rotWithShape="1">
          <a:blip r:embed="rId4"/>
          <a:srcRect b="4303"/>
          <a:stretch/>
        </p:blipFill>
        <p:spPr>
          <a:xfrm>
            <a:off x="311700" y="1173613"/>
            <a:ext cx="4415694" cy="2126178"/>
          </a:xfrm>
          <a:prstGeom prst="rect">
            <a:avLst/>
          </a:prstGeom>
        </p:spPr>
      </p:pic>
    </p:spTree>
    <p:extLst>
      <p:ext uri="{BB962C8B-B14F-4D97-AF65-F5344CB8AC3E}">
        <p14:creationId xmlns:p14="http://schemas.microsoft.com/office/powerpoint/2010/main" val="827448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latin typeface="Consolas" charset="0"/>
                <a:ea typeface="Consolas" charset="0"/>
                <a:cs typeface="Consolas" charset="0"/>
              </a:rPr>
              <a:t>Genetic </a:t>
            </a:r>
            <a:r>
              <a:rPr lang="en-US" altLang="zh-TW" b="1" dirty="0" smtClean="0">
                <a:latin typeface="Consolas" charset="0"/>
                <a:ea typeface="Consolas" charset="0"/>
                <a:cs typeface="Consolas" charset="0"/>
              </a:rPr>
              <a:t>Algorithm</a:t>
            </a:r>
            <a:r>
              <a:rPr lang="en-US" altLang="zh-TW" b="1" dirty="0">
                <a:latin typeface="Consolas" charset="0"/>
                <a:ea typeface="Consolas" charset="0"/>
                <a:cs typeface="Consolas" charset="0"/>
              </a:rPr>
              <a:t>(cont.)</a:t>
            </a:r>
            <a:endParaRPr kumimoji="1" lang="zh-TW" altLang="en-US" dirty="0"/>
          </a:p>
        </p:txBody>
      </p:sp>
      <p:sp>
        <p:nvSpPr>
          <p:cNvPr id="3" name="文字版面配置區 2"/>
          <p:cNvSpPr>
            <a:spLocks noGrp="1"/>
          </p:cNvSpPr>
          <p:nvPr>
            <p:ph type="body" idx="1"/>
          </p:nvPr>
        </p:nvSpPr>
        <p:spPr/>
        <p:txBody>
          <a:bodyPr/>
          <a:lstStyle/>
          <a:p>
            <a:pPr lvl="0">
              <a:lnSpc>
                <a:spcPct val="100000"/>
              </a:lnSpc>
              <a:spcAft>
                <a:spcPts val="0"/>
              </a:spcAft>
              <a:buClrTx/>
              <a:buSzTx/>
              <a:buNone/>
              <a:defRPr/>
            </a:pPr>
            <a:r>
              <a:rPr kumimoji="1" lang="zh-TW" altLang="en-US" b="1" dirty="0">
                <a:latin typeface="Yuppy TC" charset="-120"/>
                <a:ea typeface="Yuppy TC" charset="-120"/>
                <a:cs typeface="Yuppy TC" charset="-120"/>
              </a:rPr>
              <a:t>優勢：</a:t>
            </a:r>
            <a:endParaRPr kumimoji="1" lang="en-US" altLang="zh-TW" b="1" dirty="0">
              <a:latin typeface="Yuppy TC" charset="-120"/>
              <a:ea typeface="Yuppy TC" charset="-120"/>
              <a:cs typeface="Yuppy TC" charset="-120"/>
            </a:endParaRPr>
          </a:p>
          <a:p>
            <a:pPr lvl="0">
              <a:lnSpc>
                <a:spcPct val="100000"/>
              </a:lnSpc>
              <a:spcAft>
                <a:spcPts val="0"/>
              </a:spcAft>
              <a:buClrTx/>
              <a:buSzTx/>
              <a:buNone/>
              <a:defRPr/>
            </a:pPr>
            <a:r>
              <a:rPr kumimoji="1" lang="en-US" altLang="zh-TW" dirty="0" smtClean="0">
                <a:latin typeface="Yuppy TC" charset="-120"/>
                <a:ea typeface="Yuppy TC" charset="-120"/>
                <a:cs typeface="Yuppy TC" charset="-120"/>
              </a:rPr>
              <a:t>1.</a:t>
            </a:r>
            <a:r>
              <a:rPr kumimoji="1" lang="zh-TW" altLang="en-US" dirty="0" smtClean="0">
                <a:latin typeface="Yuppy TC" charset="-120"/>
                <a:ea typeface="Yuppy TC" charset="-120"/>
                <a:cs typeface="Yuppy TC" charset="-120"/>
              </a:rPr>
              <a:t>不需要對目標函數進行微分</a:t>
            </a:r>
            <a:endParaRPr kumimoji="1" lang="zh-TW" altLang="en-US" dirty="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dirty="0" smtClean="0">
                <a:latin typeface="Yuppy TC" charset="-120"/>
                <a:ea typeface="Yuppy TC" charset="-120"/>
                <a:cs typeface="Yuppy TC" charset="-120"/>
              </a:rPr>
              <a:t>2.</a:t>
            </a:r>
            <a:r>
              <a:rPr kumimoji="1" lang="zh-TW" altLang="en-US" dirty="0" smtClean="0">
                <a:latin typeface="Yuppy TC" charset="-120"/>
                <a:ea typeface="Yuppy TC" charset="-120"/>
                <a:cs typeface="Yuppy TC" charset="-120"/>
              </a:rPr>
              <a:t>在解決</a:t>
            </a:r>
            <a:r>
              <a:rPr kumimoji="1" lang="en-US" altLang="zh-TW" dirty="0" smtClean="0">
                <a:latin typeface="Yuppy TC" charset="-120"/>
                <a:ea typeface="Yuppy TC" charset="-120"/>
                <a:cs typeface="Yuppy TC" charset="-120"/>
              </a:rPr>
              <a:t>NP</a:t>
            </a:r>
            <a:r>
              <a:rPr kumimoji="1" lang="zh-TW" altLang="en-US" dirty="0" smtClean="0">
                <a:latin typeface="Yuppy TC" charset="-120"/>
                <a:ea typeface="Yuppy TC" charset="-120"/>
                <a:cs typeface="Yuppy TC" charset="-120"/>
              </a:rPr>
              <a:t>問題的時候，可以大幅縮短時間</a:t>
            </a:r>
            <a:endParaRPr kumimoji="1" lang="en-US" altLang="zh-TW"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b="1"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b="1" dirty="0" smtClean="0">
                <a:latin typeface="Yuppy TC" charset="-120"/>
                <a:ea typeface="Yuppy TC" charset="-120"/>
                <a:cs typeface="Yuppy TC" charset="-120"/>
              </a:rPr>
              <a:t>劣勢：</a:t>
            </a:r>
            <a:endParaRPr kumimoji="1" lang="en-US" altLang="zh-TW" b="1"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dirty="0" smtClean="0">
                <a:latin typeface="Yuppy TC" charset="-120"/>
                <a:ea typeface="Yuppy TC" charset="-120"/>
                <a:cs typeface="Yuppy TC" charset="-120"/>
              </a:rPr>
              <a:t>1.</a:t>
            </a:r>
            <a:r>
              <a:rPr kumimoji="1" lang="zh-TW" altLang="en-US" dirty="0" smtClean="0">
                <a:latin typeface="Yuppy TC" charset="-120"/>
                <a:ea typeface="Yuppy TC" charset="-120"/>
                <a:cs typeface="Yuppy TC" charset="-120"/>
              </a:rPr>
              <a:t>需要比較常的運算時間</a:t>
            </a:r>
            <a:endParaRPr kumimoji="1" lang="en-US" altLang="zh-TW"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b="1"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b="1" dirty="0" smtClean="0">
                <a:latin typeface="Yuppy TC" charset="-120"/>
                <a:ea typeface="Yuppy TC" charset="-120"/>
                <a:cs typeface="Yuppy TC" charset="-120"/>
              </a:rPr>
              <a:t>實作：</a:t>
            </a:r>
            <a:endParaRPr kumimoji="1" lang="en-US" altLang="zh-TW" b="1"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dirty="0" smtClean="0">
                <a:latin typeface="Yuppy TC" charset="-120"/>
                <a:ea typeface="Yuppy TC" charset="-120"/>
                <a:cs typeface="Yuppy TC" charset="-120"/>
              </a:rPr>
              <a:t>1.</a:t>
            </a:r>
            <a:r>
              <a:rPr kumimoji="1" lang="zh-TW" altLang="en-US" dirty="0" smtClean="0">
                <a:latin typeface="Yuppy TC" charset="-120"/>
                <a:ea typeface="Yuppy TC" charset="-120"/>
                <a:cs typeface="Yuppy TC" charset="-120"/>
              </a:rPr>
              <a:t>染色體的編譯</a:t>
            </a:r>
            <a:endParaRPr kumimoji="1" lang="en-US" altLang="zh-TW"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dirty="0" smtClean="0">
                <a:latin typeface="Yuppy TC" charset="-120"/>
                <a:ea typeface="Yuppy TC" charset="-120"/>
                <a:cs typeface="Yuppy TC" charset="-120"/>
              </a:rPr>
              <a:t>2.</a:t>
            </a:r>
            <a:r>
              <a:rPr kumimoji="1" lang="zh-TW" altLang="en-US" dirty="0" smtClean="0">
                <a:latin typeface="Yuppy TC" charset="-120"/>
                <a:ea typeface="Yuppy TC" charset="-120"/>
                <a:cs typeface="Yuppy TC" charset="-120"/>
              </a:rPr>
              <a:t>目標函數的定義</a:t>
            </a:r>
            <a:endParaRPr kumimoji="1" lang="en-US" altLang="zh-TW" dirty="0" smtClean="0">
              <a:latin typeface="Yuppy TC" charset="-120"/>
              <a:ea typeface="Yuppy TC" charset="-120"/>
              <a:cs typeface="Yuppy TC" charset="-12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TW" dirty="0" smtClean="0">
              <a:latin typeface="Yuppy TC" charset="-120"/>
              <a:ea typeface="Yuppy TC" charset="-120"/>
              <a:cs typeface="Yuppy TC" charset="-120"/>
            </a:endParaRPr>
          </a:p>
        </p:txBody>
      </p:sp>
    </p:spTree>
    <p:extLst>
      <p:ext uri="{BB962C8B-B14F-4D97-AF65-F5344CB8AC3E}">
        <p14:creationId xmlns:p14="http://schemas.microsoft.com/office/powerpoint/2010/main" val="910939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latin typeface="Consolas" charset="0"/>
                <a:ea typeface="Consolas" charset="0"/>
                <a:cs typeface="Consolas" charset="0"/>
              </a:rPr>
              <a:t>Evolution Strategy</a:t>
            </a:r>
            <a:endParaRPr kumimoji="1"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943" y="1513630"/>
            <a:ext cx="4723321" cy="3053399"/>
          </a:xfrm>
          <a:prstGeom prst="rect">
            <a:avLst/>
          </a:prstGeom>
        </p:spPr>
      </p:pic>
      <p:sp>
        <p:nvSpPr>
          <p:cNvPr id="4" name="文字方塊 3"/>
          <p:cNvSpPr txBox="1"/>
          <p:nvPr/>
        </p:nvSpPr>
        <p:spPr>
          <a:xfrm>
            <a:off x="311700" y="4725920"/>
            <a:ext cx="4164496" cy="261610"/>
          </a:xfrm>
          <a:prstGeom prst="rect">
            <a:avLst/>
          </a:prstGeom>
          <a:noFill/>
        </p:spPr>
        <p:txBody>
          <a:bodyPr wrap="square" rtlCol="0">
            <a:spAutoFit/>
          </a:bodyPr>
          <a:lstStyle/>
          <a:p>
            <a:r>
              <a:rPr kumimoji="1" lang="zh-TW" altLang="en-US" sz="1100" b="1" dirty="0" smtClean="0">
                <a:solidFill>
                  <a:schemeClr val="bg2"/>
                </a:solidFill>
                <a:latin typeface="Consolas" charset="0"/>
                <a:ea typeface="Consolas" charset="0"/>
                <a:cs typeface="Consolas" charset="0"/>
              </a:rPr>
              <a:t>圖片作者</a:t>
            </a:r>
            <a:r>
              <a:rPr lang="en-US" altLang="zh-TW" sz="1100" b="1" dirty="0" smtClean="0">
                <a:solidFill>
                  <a:schemeClr val="bg2"/>
                </a:solidFill>
                <a:latin typeface="Consolas" charset="0"/>
                <a:ea typeface="Consolas" charset="0"/>
                <a:cs typeface="Consolas" charset="0"/>
              </a:rPr>
              <a:t>MorvanZhou</a:t>
            </a:r>
            <a:endParaRPr lang="en-US" altLang="zh-TW" sz="1100" b="1" dirty="0">
              <a:solidFill>
                <a:schemeClr val="bg2"/>
              </a:solidFill>
              <a:latin typeface="Consolas" charset="0"/>
              <a:ea typeface="Consolas" charset="0"/>
              <a:cs typeface="Consolas" charset="0"/>
            </a:endParaRPr>
          </a:p>
        </p:txBody>
      </p:sp>
      <p:sp>
        <p:nvSpPr>
          <p:cNvPr id="6" name="文字版面配置區 2"/>
          <p:cNvSpPr>
            <a:spLocks noGrp="1"/>
          </p:cNvSpPr>
          <p:nvPr>
            <p:ph type="body" idx="1"/>
          </p:nvPr>
        </p:nvSpPr>
        <p:spPr>
          <a:xfrm>
            <a:off x="311700" y="1152475"/>
            <a:ext cx="8520600" cy="34164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b="1" dirty="0" smtClean="0">
                <a:latin typeface="Yuppy TC" charset="-120"/>
                <a:ea typeface="Yuppy TC" charset="-120"/>
                <a:cs typeface="Yuppy TC" charset="-120"/>
              </a:rPr>
              <a:t>與</a:t>
            </a:r>
            <a:r>
              <a:rPr kumimoji="1" lang="en-US" altLang="zh-TW" b="1" dirty="0" smtClean="0">
                <a:latin typeface="Yuppy TC" charset="-120"/>
                <a:ea typeface="Yuppy TC" charset="-120"/>
                <a:cs typeface="Yuppy TC" charset="-120"/>
              </a:rPr>
              <a:t>GA</a:t>
            </a:r>
            <a:r>
              <a:rPr kumimoji="1" lang="zh-TW" altLang="en-US" b="1" dirty="0" smtClean="0">
                <a:latin typeface="Yuppy TC" charset="-120"/>
                <a:ea typeface="Yuppy TC" charset="-120"/>
                <a:cs typeface="Yuppy TC" charset="-120"/>
              </a:rPr>
              <a:t>相同點：</a:t>
            </a:r>
            <a:endParaRPr kumimoji="1" lang="en-US" altLang="zh-TW" b="1" dirty="0" smtClean="0">
              <a:latin typeface="Yuppy TC" charset="-120"/>
              <a:ea typeface="Yuppy TC" charset="-120"/>
              <a:cs typeface="Yuppy TC" charset="-120"/>
            </a:endParaRPr>
          </a:p>
          <a:p>
            <a:pPr marL="285750" indent="-285750">
              <a:lnSpc>
                <a:spcPct val="100000"/>
              </a:lnSpc>
              <a:spcAft>
                <a:spcPts val="0"/>
              </a:spcAft>
              <a:buClrTx/>
              <a:buSzTx/>
              <a:buFont typeface="Arial" charset="0"/>
              <a:buChar char="•"/>
            </a:pPr>
            <a:r>
              <a:rPr kumimoji="1" lang="zh-TW" altLang="en-US" dirty="0" smtClean="0">
                <a:latin typeface="Yuppy TC" charset="-120"/>
                <a:ea typeface="Yuppy TC" charset="-120"/>
                <a:cs typeface="Yuppy TC" charset="-120"/>
              </a:rPr>
              <a:t>用同一套進化理論</a:t>
            </a:r>
            <a:r>
              <a:rPr kumimoji="1" lang="en-US" altLang="zh-TW" dirty="0" smtClean="0">
                <a:latin typeface="Yuppy TC" charset="-120"/>
                <a:ea typeface="Yuppy TC" charset="-120"/>
                <a:cs typeface="Yuppy TC" charset="-120"/>
              </a:rPr>
              <a:t>(</a:t>
            </a:r>
            <a:r>
              <a:rPr kumimoji="1" lang="zh-TW" altLang="en-US" dirty="0" smtClean="0">
                <a:latin typeface="Yuppy TC" charset="-120"/>
                <a:ea typeface="Yuppy TC" charset="-120"/>
                <a:cs typeface="Yuppy TC" charset="-120"/>
              </a:rPr>
              <a:t>適者生存</a:t>
            </a:r>
            <a:r>
              <a:rPr kumimoji="1" lang="en-US" altLang="zh-TW" dirty="0" smtClean="0">
                <a:latin typeface="Yuppy TC" charset="-120"/>
                <a:ea typeface="Yuppy TC" charset="-120"/>
                <a:cs typeface="Yuppy TC" charset="-120"/>
              </a:rPr>
              <a:t>)</a:t>
            </a:r>
            <a:endParaRPr kumimoji="1" lang="en-US" altLang="zh-TW" dirty="0">
              <a:latin typeface="Yuppy TC" charset="-120"/>
              <a:ea typeface="Yuppy TC" charset="-120"/>
              <a:cs typeface="Yuppy TC" charset="-120"/>
            </a:endParaRPr>
          </a:p>
          <a:p>
            <a:pPr lvl="0">
              <a:lnSpc>
                <a:spcPct val="100000"/>
              </a:lnSpc>
              <a:spcAft>
                <a:spcPts val="0"/>
              </a:spcAft>
              <a:buClrTx/>
              <a:buSzTx/>
              <a:buNone/>
            </a:pPr>
            <a:endParaRPr kumimoji="1" lang="en-US" altLang="zh-TW" b="1" dirty="0" smtClean="0">
              <a:latin typeface="Yuppy TC" charset="-120"/>
              <a:ea typeface="Yuppy TC" charset="-120"/>
              <a:cs typeface="Yuppy TC" charset="-120"/>
            </a:endParaRPr>
          </a:p>
          <a:p>
            <a:pPr lvl="0">
              <a:lnSpc>
                <a:spcPct val="100000"/>
              </a:lnSpc>
              <a:spcAft>
                <a:spcPts val="0"/>
              </a:spcAft>
              <a:buClrTx/>
              <a:buSzTx/>
              <a:buNone/>
            </a:pPr>
            <a:r>
              <a:rPr kumimoji="1" lang="zh-TW" altLang="en-US" b="1" dirty="0" smtClean="0">
                <a:latin typeface="Yuppy TC" charset="-120"/>
                <a:ea typeface="Yuppy TC" charset="-120"/>
                <a:cs typeface="Yuppy TC" charset="-120"/>
              </a:rPr>
              <a:t>與</a:t>
            </a:r>
            <a:r>
              <a:rPr kumimoji="1" lang="en-US" altLang="zh-TW" b="1" dirty="0">
                <a:latin typeface="Yuppy TC" charset="-120"/>
                <a:ea typeface="Yuppy TC" charset="-120"/>
                <a:cs typeface="Yuppy TC" charset="-120"/>
              </a:rPr>
              <a:t>GA</a:t>
            </a:r>
            <a:r>
              <a:rPr kumimoji="1" lang="zh-TW" altLang="en-US" b="1" dirty="0" smtClean="0">
                <a:latin typeface="Yuppy TC" charset="-120"/>
                <a:ea typeface="Yuppy TC" charset="-120"/>
                <a:cs typeface="Yuppy TC" charset="-120"/>
              </a:rPr>
              <a:t>不同點：</a:t>
            </a:r>
            <a:endParaRPr kumimoji="1" lang="en-US" altLang="zh-TW" b="1" dirty="0" smtClean="0">
              <a:latin typeface="Yuppy TC" charset="-120"/>
              <a:ea typeface="Yuppy TC" charset="-120"/>
              <a:cs typeface="Yuppy TC" charset="-120"/>
            </a:endParaRPr>
          </a:p>
          <a:p>
            <a:pPr marL="285750" indent="-285750">
              <a:lnSpc>
                <a:spcPct val="100000"/>
              </a:lnSpc>
              <a:spcAft>
                <a:spcPts val="0"/>
              </a:spcAft>
              <a:buClrTx/>
              <a:buSzTx/>
              <a:buFont typeface="Arial" charset="0"/>
              <a:buChar char="•"/>
            </a:pPr>
            <a:r>
              <a:rPr kumimoji="1" lang="zh-TW" altLang="en-US" dirty="0">
                <a:latin typeface="Yuppy TC" charset="-120"/>
                <a:ea typeface="Yuppy TC" charset="-120"/>
                <a:cs typeface="Yuppy TC" charset="-120"/>
              </a:rPr>
              <a:t>染色體</a:t>
            </a:r>
            <a:r>
              <a:rPr kumimoji="1" lang="zh-TW" altLang="en-US" dirty="0" smtClean="0">
                <a:latin typeface="Yuppy TC" charset="-120"/>
                <a:ea typeface="Yuppy TC" charset="-120"/>
                <a:cs typeface="Yuppy TC" charset="-120"/>
              </a:rPr>
              <a:t>編碼</a:t>
            </a:r>
            <a:r>
              <a:rPr kumimoji="1" lang="en-US" altLang="zh-TW" dirty="0" smtClean="0">
                <a:latin typeface="Yuppy TC" charset="-120"/>
                <a:ea typeface="Yuppy TC" charset="-120"/>
                <a:cs typeface="Yuppy TC" charset="-120"/>
              </a:rPr>
              <a:t>(</a:t>
            </a:r>
            <a:r>
              <a:rPr kumimoji="1" lang="zh-TW" altLang="en-US" dirty="0" smtClean="0">
                <a:latin typeface="Yuppy TC" charset="-120"/>
                <a:ea typeface="Yuppy TC" charset="-120"/>
                <a:cs typeface="Yuppy TC" charset="-120"/>
              </a:rPr>
              <a:t>用實數取代二進制</a:t>
            </a:r>
            <a:r>
              <a:rPr kumimoji="1" lang="en-US" altLang="zh-TW" dirty="0" smtClean="0">
                <a:latin typeface="Yuppy TC" charset="-120"/>
                <a:ea typeface="Yuppy TC" charset="-120"/>
                <a:cs typeface="Yuppy TC" charset="-120"/>
              </a:rPr>
              <a:t>)</a:t>
            </a:r>
          </a:p>
          <a:p>
            <a:pPr marL="285750" indent="-285750">
              <a:lnSpc>
                <a:spcPct val="100000"/>
              </a:lnSpc>
              <a:spcAft>
                <a:spcPts val="0"/>
              </a:spcAft>
              <a:buClrTx/>
              <a:buSzTx/>
              <a:buFont typeface="Arial" charset="0"/>
              <a:buChar char="•"/>
            </a:pPr>
            <a:r>
              <a:rPr kumimoji="1" lang="zh-TW" altLang="en-US" dirty="0" smtClean="0">
                <a:latin typeface="Yuppy TC" charset="-120"/>
                <a:ea typeface="Yuppy TC" charset="-120"/>
                <a:cs typeface="Yuppy TC" charset="-120"/>
              </a:rPr>
              <a:t>變異機制</a:t>
            </a:r>
            <a:r>
              <a:rPr kumimoji="1" lang="en-US" altLang="zh-TW" dirty="0" smtClean="0">
                <a:latin typeface="Yuppy TC" charset="-120"/>
                <a:ea typeface="Yuppy TC" charset="-120"/>
                <a:cs typeface="Yuppy TC" charset="-120"/>
              </a:rPr>
              <a:t>(</a:t>
            </a:r>
            <a:r>
              <a:rPr kumimoji="1" lang="zh-TW" altLang="en-US" dirty="0" smtClean="0">
                <a:latin typeface="Yuppy TC" charset="-120"/>
                <a:ea typeface="Yuppy TC" charset="-120"/>
                <a:cs typeface="Yuppy TC" charset="-120"/>
              </a:rPr>
              <a:t>變異強度</a:t>
            </a:r>
            <a:r>
              <a:rPr kumimoji="1" lang="en-US" altLang="zh-TW" dirty="0" smtClean="0">
                <a:latin typeface="Yuppy TC" charset="-120"/>
                <a:ea typeface="Yuppy TC" charset="-120"/>
                <a:cs typeface="Yuppy TC" charset="-120"/>
              </a:rPr>
              <a:t>)</a:t>
            </a:r>
            <a:endParaRPr kumimoji="1" lang="en-US" altLang="zh-TW" dirty="0">
              <a:latin typeface="Yuppy TC" charset="-120"/>
              <a:ea typeface="Yuppy TC" charset="-120"/>
              <a:cs typeface="Yuppy TC" charset="-120"/>
            </a:endParaRPr>
          </a:p>
        </p:txBody>
      </p:sp>
      <p:pic>
        <p:nvPicPr>
          <p:cNvPr id="7" name="圖片 6"/>
          <p:cNvPicPr>
            <a:picLocks noChangeAspect="1"/>
          </p:cNvPicPr>
          <p:nvPr/>
        </p:nvPicPr>
        <p:blipFill>
          <a:blip r:embed="rId4"/>
          <a:stretch>
            <a:fillRect/>
          </a:stretch>
        </p:blipFill>
        <p:spPr>
          <a:xfrm>
            <a:off x="311700" y="3266387"/>
            <a:ext cx="2819126" cy="1300642"/>
          </a:xfrm>
          <a:prstGeom prst="rect">
            <a:avLst/>
          </a:prstGeom>
        </p:spPr>
      </p:pic>
    </p:spTree>
    <p:extLst>
      <p:ext uri="{BB962C8B-B14F-4D97-AF65-F5344CB8AC3E}">
        <p14:creationId xmlns:p14="http://schemas.microsoft.com/office/powerpoint/2010/main" val="114830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err="1">
                <a:latin typeface="Consolas" charset="0"/>
                <a:ea typeface="Consolas" charset="0"/>
                <a:cs typeface="Consolas" charset="0"/>
              </a:rPr>
              <a:t>AdaBoostClassifier</a:t>
            </a:r>
            <a:endParaRPr kumimoji="1" lang="zh-TW" altLang="en-US" dirty="0"/>
          </a:p>
        </p:txBody>
      </p:sp>
      <p:sp>
        <p:nvSpPr>
          <p:cNvPr id="3" name="文字版面配置區 2"/>
          <p:cNvSpPr>
            <a:spLocks noGrp="1"/>
          </p:cNvSpPr>
          <p:nvPr>
            <p:ph type="body" idx="1"/>
          </p:nvPr>
        </p:nvSpPr>
        <p:spPr/>
        <p:txBody>
          <a:bodyPr/>
          <a:lstStyle/>
          <a:p>
            <a:pPr>
              <a:buNone/>
            </a:pPr>
            <a:r>
              <a:rPr kumimoji="1" lang="en-US" altLang="zh-TW" dirty="0" err="1">
                <a:latin typeface="Yuppy TC" charset="-120"/>
                <a:ea typeface="Yuppy TC" charset="-120"/>
                <a:cs typeface="Yuppy TC" charset="-120"/>
              </a:rPr>
              <a:t>Adaboost</a:t>
            </a:r>
            <a:r>
              <a:rPr kumimoji="1" lang="zh-TW" altLang="en-US" dirty="0">
                <a:latin typeface="Yuppy TC" charset="-120"/>
                <a:ea typeface="Yuppy TC" charset="-120"/>
                <a:cs typeface="Yuppy TC" charset="-120"/>
              </a:rPr>
              <a:t>是一種迭代算法，其核心思想是針對同一個訓練集訓練不同的分類器（弱分類器），然後把這些弱分類器集合起來，構成一個更強的最終分類器（強分類器）。</a:t>
            </a:r>
            <a:endParaRPr kumimoji="1" lang="zh-TW" altLang="en-US" dirty="0">
              <a:latin typeface="Yuppy TC" charset="-120"/>
              <a:ea typeface="Yuppy TC" charset="-120"/>
              <a:cs typeface="Yuppy TC" charset="-120"/>
            </a:endParaRPr>
          </a:p>
        </p:txBody>
      </p:sp>
      <p:pic>
        <p:nvPicPr>
          <p:cNvPr id="4" name="圖片 3"/>
          <p:cNvPicPr>
            <a:picLocks noChangeAspect="1"/>
          </p:cNvPicPr>
          <p:nvPr/>
        </p:nvPicPr>
        <p:blipFill>
          <a:blip r:embed="rId3"/>
          <a:stretch>
            <a:fillRect/>
          </a:stretch>
        </p:blipFill>
        <p:spPr>
          <a:xfrm>
            <a:off x="311700" y="2241938"/>
            <a:ext cx="6556239" cy="2614782"/>
          </a:xfrm>
          <a:prstGeom prst="rect">
            <a:avLst/>
          </a:prstGeom>
        </p:spPr>
      </p:pic>
      <p:sp>
        <p:nvSpPr>
          <p:cNvPr id="5" name="文字方塊 4"/>
          <p:cNvSpPr txBox="1"/>
          <p:nvPr/>
        </p:nvSpPr>
        <p:spPr>
          <a:xfrm>
            <a:off x="311700" y="4725920"/>
            <a:ext cx="4164496" cy="430887"/>
          </a:xfrm>
          <a:prstGeom prst="rect">
            <a:avLst/>
          </a:prstGeom>
          <a:noFill/>
        </p:spPr>
        <p:txBody>
          <a:bodyPr wrap="square" rtlCol="0">
            <a:spAutoFit/>
          </a:bodyPr>
          <a:lstStyle/>
          <a:p>
            <a:r>
              <a:rPr kumimoji="1" lang="zh-TW" altLang="en-US" sz="1100" b="1" dirty="0" smtClean="0">
                <a:solidFill>
                  <a:schemeClr val="bg2"/>
                </a:solidFill>
                <a:latin typeface="Consolas" charset="0"/>
                <a:ea typeface="Consolas" charset="0"/>
                <a:cs typeface="Consolas" charset="0"/>
              </a:rPr>
              <a:t>圖片</a:t>
            </a:r>
            <a:r>
              <a:rPr kumimoji="1" lang="zh-TW" altLang="en-US" sz="1100" b="1" dirty="0" smtClean="0">
                <a:solidFill>
                  <a:schemeClr val="bg2"/>
                </a:solidFill>
                <a:latin typeface="Consolas" charset="0"/>
                <a:ea typeface="Consolas" charset="0"/>
                <a:cs typeface="Consolas" charset="0"/>
              </a:rPr>
              <a:t>作者</a:t>
            </a:r>
            <a:r>
              <a:rPr lang="en-US" altLang="zh-TW" sz="1100" dirty="0"/>
              <a:t>Brendan Marsh</a:t>
            </a:r>
          </a:p>
          <a:p>
            <a:endParaRPr lang="en-US" altLang="zh-TW" sz="1100" b="1" dirty="0">
              <a:solidFill>
                <a:schemeClr val="bg2"/>
              </a:solidFill>
              <a:latin typeface="Consolas" charset="0"/>
              <a:ea typeface="Consolas" charset="0"/>
              <a:cs typeface="Consolas" charset="0"/>
            </a:endParaRPr>
          </a:p>
        </p:txBody>
      </p:sp>
    </p:spTree>
    <p:extLst>
      <p:ext uri="{BB962C8B-B14F-4D97-AF65-F5344CB8AC3E}">
        <p14:creationId xmlns:p14="http://schemas.microsoft.com/office/powerpoint/2010/main" val="1516822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53150"/>
            <a:ext cx="8520600" cy="572700"/>
          </a:xfrm>
          <a:prstGeom prst="rect">
            <a:avLst/>
          </a:prstGeom>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zh-TW" b="1" dirty="0">
                <a:latin typeface="Consolas" charset="0"/>
                <a:ea typeface="Consolas" charset="0"/>
                <a:cs typeface="Consolas" charset="0"/>
              </a:rPr>
              <a:t>Code Review</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84" y="1025850"/>
            <a:ext cx="6487751" cy="3638349"/>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98" y="1225107"/>
            <a:ext cx="6419522" cy="1004057"/>
          </a:xfrm>
          <a:prstGeom prst="rect">
            <a:avLst/>
          </a:prstGeom>
          <a:ln w="28575">
            <a:solidFill>
              <a:schemeClr val="bg1"/>
            </a:solidFill>
          </a:ln>
        </p:spPr>
      </p:pic>
      <p:sp>
        <p:nvSpPr>
          <p:cNvPr id="4" name="圓角矩形 3"/>
          <p:cNvSpPr/>
          <p:nvPr/>
        </p:nvSpPr>
        <p:spPr>
          <a:xfrm>
            <a:off x="1089558" y="3012707"/>
            <a:ext cx="2993457" cy="8085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圓角矩形 21"/>
          <p:cNvSpPr/>
          <p:nvPr/>
        </p:nvSpPr>
        <p:spPr>
          <a:xfrm>
            <a:off x="1162708" y="3821229"/>
            <a:ext cx="5713727" cy="8429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p:cNvSpPr txBox="1"/>
          <p:nvPr/>
        </p:nvSpPr>
        <p:spPr>
          <a:xfrm>
            <a:off x="4237659" y="1274012"/>
            <a:ext cx="2638776" cy="307777"/>
          </a:xfrm>
          <a:prstGeom prst="rect">
            <a:avLst/>
          </a:prstGeom>
          <a:noFill/>
          <a:ln>
            <a:noFill/>
          </a:ln>
        </p:spPr>
        <p:txBody>
          <a:bodyPr wrap="square" rtlCol="0">
            <a:spAutoFit/>
          </a:bodyPr>
          <a:lstStyle/>
          <a:p>
            <a:r>
              <a:rPr kumimoji="1" lang="en-US" altLang="zh-TW" dirty="0" smtClean="0">
                <a:solidFill>
                  <a:schemeClr val="bg1"/>
                </a:solidFill>
              </a:rPr>
              <a:t>EA</a:t>
            </a:r>
            <a:r>
              <a:rPr kumimoji="1" lang="zh-TW" altLang="en-US" dirty="0" smtClean="0">
                <a:solidFill>
                  <a:schemeClr val="bg1"/>
                </a:solidFill>
              </a:rPr>
              <a:t>所需要的參數</a:t>
            </a:r>
            <a:endParaRPr kumimoji="1" lang="zh-TW" altLang="en-US" dirty="0">
              <a:solidFill>
                <a:schemeClr val="bg1"/>
              </a:solidFill>
            </a:endParaRPr>
          </a:p>
        </p:txBody>
      </p:sp>
      <p:sp>
        <p:nvSpPr>
          <p:cNvPr id="6" name="矩形 5"/>
          <p:cNvSpPr/>
          <p:nvPr/>
        </p:nvSpPr>
        <p:spPr>
          <a:xfrm>
            <a:off x="3565416" y="2838084"/>
            <a:ext cx="1861407" cy="307777"/>
          </a:xfrm>
          <a:prstGeom prst="rect">
            <a:avLst/>
          </a:prstGeom>
        </p:spPr>
        <p:txBody>
          <a:bodyPr wrap="none">
            <a:spAutoFit/>
          </a:bodyPr>
          <a:lstStyle/>
          <a:p>
            <a:r>
              <a:rPr kumimoji="1" lang="zh-TW" altLang="en-US" dirty="0" smtClean="0">
                <a:solidFill>
                  <a:schemeClr val="bg1"/>
                </a:solidFill>
              </a:rPr>
              <a:t>用</a:t>
            </a:r>
            <a:r>
              <a:rPr kumimoji="1" lang="en-US" altLang="zh-TW" dirty="0" smtClean="0">
                <a:solidFill>
                  <a:schemeClr val="bg1"/>
                </a:solidFill>
              </a:rPr>
              <a:t>EA</a:t>
            </a:r>
            <a:r>
              <a:rPr kumimoji="1" lang="zh-TW" altLang="en-US" dirty="0" smtClean="0">
                <a:solidFill>
                  <a:schemeClr val="bg1"/>
                </a:solidFill>
              </a:rPr>
              <a:t>算法做參數選取</a:t>
            </a:r>
            <a:endParaRPr kumimoji="1" lang="zh-TW" altLang="en-US" dirty="0">
              <a:solidFill>
                <a:schemeClr val="bg1"/>
              </a:solidFill>
            </a:endParaRPr>
          </a:p>
        </p:txBody>
      </p:sp>
      <p:sp>
        <p:nvSpPr>
          <p:cNvPr id="25" name="矩形 24"/>
          <p:cNvSpPr/>
          <p:nvPr/>
        </p:nvSpPr>
        <p:spPr>
          <a:xfrm>
            <a:off x="3245503" y="3966028"/>
            <a:ext cx="3294492" cy="307777"/>
          </a:xfrm>
          <a:prstGeom prst="rect">
            <a:avLst/>
          </a:prstGeom>
        </p:spPr>
        <p:txBody>
          <a:bodyPr wrap="none">
            <a:spAutoFit/>
          </a:bodyPr>
          <a:lstStyle/>
          <a:p>
            <a:r>
              <a:rPr kumimoji="1" lang="zh-TW" altLang="en-US" dirty="0" smtClean="0">
                <a:solidFill>
                  <a:schemeClr val="bg1"/>
                </a:solidFill>
              </a:rPr>
              <a:t>把</a:t>
            </a:r>
            <a:r>
              <a:rPr kumimoji="1" lang="en-US" altLang="zh-TW" dirty="0" smtClean="0">
                <a:solidFill>
                  <a:schemeClr val="bg1"/>
                </a:solidFill>
              </a:rPr>
              <a:t>EA</a:t>
            </a:r>
            <a:r>
              <a:rPr kumimoji="1" lang="zh-TW" altLang="en-US" dirty="0" smtClean="0">
                <a:solidFill>
                  <a:schemeClr val="bg1"/>
                </a:solidFill>
              </a:rPr>
              <a:t>算出的參數餵進</a:t>
            </a:r>
            <a:r>
              <a:rPr kumimoji="1" lang="en-US" altLang="zh-TW" dirty="0" err="1" smtClean="0">
                <a:solidFill>
                  <a:schemeClr val="bg1"/>
                </a:solidFill>
              </a:rPr>
              <a:t>Adaboost</a:t>
            </a:r>
            <a:r>
              <a:rPr kumimoji="1" lang="zh-TW" altLang="en-US" dirty="0" smtClean="0">
                <a:solidFill>
                  <a:schemeClr val="bg1"/>
                </a:solidFill>
              </a:rPr>
              <a:t>的</a:t>
            </a:r>
            <a:r>
              <a:rPr kumimoji="1" lang="en-US" altLang="zh-TW" dirty="0" smtClean="0">
                <a:solidFill>
                  <a:schemeClr val="bg1"/>
                </a:solidFill>
              </a:rPr>
              <a:t>model</a:t>
            </a:r>
            <a:endParaRPr kumimoji="1" lang="zh-TW" altLang="en-US"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b="1" dirty="0">
                <a:latin typeface="Consolas" charset="0"/>
                <a:ea typeface="Consolas" charset="0"/>
                <a:cs typeface="Consolas" charset="0"/>
              </a:rPr>
              <a:t>Code </a:t>
            </a:r>
            <a:r>
              <a:rPr lang="zh-TW" altLang="zh-TW" b="1" dirty="0" smtClean="0">
                <a:latin typeface="Consolas" charset="0"/>
                <a:ea typeface="Consolas" charset="0"/>
                <a:cs typeface="Consolas" charset="0"/>
              </a:rPr>
              <a:t>Review</a:t>
            </a:r>
            <a:r>
              <a:rPr lang="en-US" altLang="zh-TW" b="1" dirty="0" smtClean="0">
                <a:latin typeface="Consolas" charset="0"/>
                <a:ea typeface="Consolas" charset="0"/>
                <a:cs typeface="Consolas" charset="0"/>
              </a:rPr>
              <a:t>(cont.)</a:t>
            </a:r>
            <a:endParaRPr kumimoji="1" lang="zh-TW" altLang="en-US" b="1" dirty="0"/>
          </a:p>
        </p:txBody>
      </p:sp>
      <p:sp>
        <p:nvSpPr>
          <p:cNvPr id="3" name="文字版面配置區 2"/>
          <p:cNvSpPr>
            <a:spLocks noGrp="1"/>
          </p:cNvSpPr>
          <p:nvPr>
            <p:ph type="body" idx="1"/>
          </p:nvPr>
        </p:nvSpPr>
        <p:spPr/>
        <p:txBody>
          <a:bodyPr/>
          <a:lstStyle/>
          <a:p>
            <a:endParaRPr kumimoji="1"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53" y="1152475"/>
            <a:ext cx="8255830" cy="225333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3" y="3400961"/>
            <a:ext cx="4568413" cy="1172763"/>
          </a:xfrm>
          <a:prstGeom prst="rect">
            <a:avLst/>
          </a:prstGeom>
        </p:spPr>
      </p:pic>
    </p:spTree>
    <p:extLst>
      <p:ext uri="{BB962C8B-B14F-4D97-AF65-F5344CB8AC3E}">
        <p14:creationId xmlns:p14="http://schemas.microsoft.com/office/powerpoint/2010/main" val="446476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2233</TotalTime>
  <Words>2477</Words>
  <Application>Microsoft Macintosh PowerPoint</Application>
  <PresentationFormat>如螢幕大小 (16:9)</PresentationFormat>
  <Paragraphs>147</Paragraphs>
  <Slides>14</Slides>
  <Notes>14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14</vt:i4>
      </vt:variant>
    </vt:vector>
  </HeadingPairs>
  <TitlesOfParts>
    <vt:vector size="21" baseType="lpstr">
      <vt:lpstr>Consolas</vt:lpstr>
      <vt:lpstr>Yuppy TC</vt:lpstr>
      <vt:lpstr>宋体</vt:lpstr>
      <vt:lpstr>雅痞-繁 標準體</vt:lpstr>
      <vt:lpstr>新細明體</vt:lpstr>
      <vt:lpstr>Arial</vt:lpstr>
      <vt:lpstr>Simple Light</vt:lpstr>
      <vt:lpstr>期末報告 Evolutionary Algorithm(EA) based AdaBoostClassifier</vt:lpstr>
      <vt:lpstr>Outline</vt:lpstr>
      <vt:lpstr>Algorithm Introduction</vt:lpstr>
      <vt:lpstr>Genetic Algorithm</vt:lpstr>
      <vt:lpstr>Genetic Algorithm(cont.)</vt:lpstr>
      <vt:lpstr>Evolution Strategy</vt:lpstr>
      <vt:lpstr>AdaBoostClassifier</vt:lpstr>
      <vt:lpstr>Code Review</vt:lpstr>
      <vt:lpstr>Code Review(cont.)</vt:lpstr>
      <vt:lpstr>Model Preview</vt:lpstr>
      <vt:lpstr>Live demo</vt:lpstr>
      <vt:lpstr>Live demo(cont.)</vt:lpstr>
      <vt:lpstr>Conclusion</vt:lpstr>
      <vt:lpstr>Reference</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期末報告 []</dc:title>
  <cp:lastModifiedBy>01362414</cp:lastModifiedBy>
  <cp:revision>57</cp:revision>
  <dcterms:modified xsi:type="dcterms:W3CDTF">2018-01-09T15:37:55Z</dcterms:modified>
</cp:coreProperties>
</file>